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420" r:id="rId2"/>
    <p:sldId id="421" r:id="rId3"/>
    <p:sldId id="429" r:id="rId4"/>
    <p:sldId id="431" r:id="rId5"/>
    <p:sldId id="430" r:id="rId6"/>
    <p:sldId id="432" r:id="rId7"/>
    <p:sldId id="436" r:id="rId8"/>
    <p:sldId id="443" r:id="rId9"/>
    <p:sldId id="437" r:id="rId10"/>
    <p:sldId id="438" r:id="rId11"/>
    <p:sldId id="444" r:id="rId12"/>
    <p:sldId id="440" r:id="rId13"/>
    <p:sldId id="441" r:id="rId14"/>
    <p:sldId id="434" r:id="rId15"/>
    <p:sldId id="433" r:id="rId16"/>
    <p:sldId id="435" r:id="rId17"/>
    <p:sldId id="445" r:id="rId18"/>
    <p:sldId id="428" r:id="rId19"/>
    <p:sldId id="424" r:id="rId20"/>
    <p:sldId id="44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A00898-F001-45A6-8279-8C14593DFBD3}" v="44" dt="2026-09-04T12:46:56.3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18" autoAdjust="0"/>
    <p:restoredTop sz="94660"/>
  </p:normalViewPr>
  <p:slideViewPr>
    <p:cSldViewPr snapToGrid="0">
      <p:cViewPr varScale="1">
        <p:scale>
          <a:sx n="102" d="100"/>
          <a:sy n="102" d="100"/>
        </p:scale>
        <p:origin x="13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ata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diagrams/_rels/drawing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svg"/><Relationship Id="rId1" Type="http://schemas.openxmlformats.org/officeDocument/2006/relationships/image" Target="../media/image14.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24797B-9F6E-48C0-A106-F346AFD87915}" type="doc">
      <dgm:prSet loTypeId="urn:microsoft.com/office/officeart/2018/2/layout/IconVerticalSolidList" loCatId="icon" qsTypeId="urn:microsoft.com/office/officeart/2005/8/quickstyle/simple1#25" qsCatId="simple" csTypeId="urn:microsoft.com/office/officeart/2018/5/colors/Iconchunking_neutralbg_colorful1" csCatId="colorful" phldr="1"/>
      <dgm:spPr/>
      <dgm:t>
        <a:bodyPr/>
        <a:lstStyle/>
        <a:p>
          <a:endParaRPr lang="en-US"/>
        </a:p>
      </dgm:t>
    </dgm:pt>
    <dgm:pt modelId="{980336DC-4233-457A-9140-DEFF40ECD820}">
      <dgm:prSet/>
      <dgm:spPr/>
      <dgm:t>
        <a:bodyPr/>
        <a:lstStyle/>
        <a:p>
          <a:pPr>
            <a:lnSpc>
              <a:spcPct val="100000"/>
            </a:lnSpc>
          </a:pPr>
          <a:r>
            <a:rPr lang="en-US"/>
            <a:t>Announcements</a:t>
          </a:r>
        </a:p>
      </dgm:t>
    </dgm:pt>
    <dgm:pt modelId="{0377FADA-7A01-480C-B91F-876CE45A22C2}" type="parTrans" cxnId="{EAEAF914-093F-410E-B767-014533A4066C}">
      <dgm:prSet/>
      <dgm:spPr/>
      <dgm:t>
        <a:bodyPr/>
        <a:lstStyle/>
        <a:p>
          <a:endParaRPr lang="en-US"/>
        </a:p>
      </dgm:t>
    </dgm:pt>
    <dgm:pt modelId="{524CB7A3-6057-4AE6-8A56-966FF7FBDB38}" type="sibTrans" cxnId="{EAEAF914-093F-410E-B767-014533A4066C}">
      <dgm:prSet/>
      <dgm:spPr/>
      <dgm:t>
        <a:bodyPr/>
        <a:lstStyle/>
        <a:p>
          <a:endParaRPr lang="en-US"/>
        </a:p>
      </dgm:t>
    </dgm:pt>
    <dgm:pt modelId="{4CC20553-F976-48F9-A700-D2CB7F6B466E}">
      <dgm:prSet/>
      <dgm:spPr/>
      <dgm:t>
        <a:bodyPr/>
        <a:lstStyle/>
        <a:p>
          <a:pPr>
            <a:lnSpc>
              <a:spcPct val="100000"/>
            </a:lnSpc>
          </a:pPr>
          <a:r>
            <a:rPr lang="en-US"/>
            <a:t>Health Home Advocacy</a:t>
          </a:r>
        </a:p>
      </dgm:t>
    </dgm:pt>
    <dgm:pt modelId="{53BA5A3F-3B95-4933-9716-76CD7B411606}" type="parTrans" cxnId="{5D2102AD-7D58-4E69-8D6E-DD40D54A2069}">
      <dgm:prSet/>
      <dgm:spPr/>
      <dgm:t>
        <a:bodyPr/>
        <a:lstStyle/>
        <a:p>
          <a:endParaRPr lang="en-US"/>
        </a:p>
      </dgm:t>
    </dgm:pt>
    <dgm:pt modelId="{EC0C8E86-2139-499E-B972-5FCCD9ED300A}" type="sibTrans" cxnId="{5D2102AD-7D58-4E69-8D6E-DD40D54A2069}">
      <dgm:prSet/>
      <dgm:spPr/>
      <dgm:t>
        <a:bodyPr/>
        <a:lstStyle/>
        <a:p>
          <a:endParaRPr lang="en-US"/>
        </a:p>
      </dgm:t>
    </dgm:pt>
    <dgm:pt modelId="{F22B4161-67CF-41D9-A593-52DBF8CF0F56}">
      <dgm:prSet/>
      <dgm:spPr/>
      <dgm:t>
        <a:bodyPr/>
        <a:lstStyle/>
        <a:p>
          <a:pPr>
            <a:lnSpc>
              <a:spcPct val="100000"/>
            </a:lnSpc>
          </a:pPr>
          <a:endParaRPr lang="en-US" dirty="0"/>
        </a:p>
      </dgm:t>
    </dgm:pt>
    <dgm:pt modelId="{23926A5A-957B-43A8-A7BD-6A157538BE10}" type="parTrans" cxnId="{F074B722-896D-45BF-922C-1ED014030D51}">
      <dgm:prSet/>
      <dgm:spPr/>
      <dgm:t>
        <a:bodyPr/>
        <a:lstStyle/>
        <a:p>
          <a:endParaRPr lang="en-US"/>
        </a:p>
      </dgm:t>
    </dgm:pt>
    <dgm:pt modelId="{FF8C2DF5-D49E-4054-A254-56131A44E58D}" type="sibTrans" cxnId="{F074B722-896D-45BF-922C-1ED014030D51}">
      <dgm:prSet/>
      <dgm:spPr/>
      <dgm:t>
        <a:bodyPr/>
        <a:lstStyle/>
        <a:p>
          <a:endParaRPr lang="en-US"/>
        </a:p>
      </dgm:t>
    </dgm:pt>
    <dgm:pt modelId="{10123EA3-7F80-48E6-A5BD-BA3351455C90}">
      <dgm:prSet/>
      <dgm:spPr/>
      <dgm:t>
        <a:bodyPr/>
        <a:lstStyle/>
        <a:p>
          <a:pPr>
            <a:lnSpc>
              <a:spcPct val="100000"/>
            </a:lnSpc>
          </a:pPr>
          <a:r>
            <a:rPr lang="en-US"/>
            <a:t>Health Home Policy</a:t>
          </a:r>
        </a:p>
      </dgm:t>
    </dgm:pt>
    <dgm:pt modelId="{3F11C5DE-5614-438E-9E43-0FC38E2F4540}" type="parTrans" cxnId="{9EB7E5F6-7A77-4078-BC9B-50B67322029B}">
      <dgm:prSet/>
      <dgm:spPr/>
      <dgm:t>
        <a:bodyPr/>
        <a:lstStyle/>
        <a:p>
          <a:endParaRPr lang="en-US"/>
        </a:p>
      </dgm:t>
    </dgm:pt>
    <dgm:pt modelId="{9B7FBBFB-02B3-4AED-B34E-31D33FB9410B}" type="sibTrans" cxnId="{9EB7E5F6-7A77-4078-BC9B-50B67322029B}">
      <dgm:prSet/>
      <dgm:spPr/>
      <dgm:t>
        <a:bodyPr/>
        <a:lstStyle/>
        <a:p>
          <a:endParaRPr lang="en-US"/>
        </a:p>
      </dgm:t>
    </dgm:pt>
    <dgm:pt modelId="{EE36110B-8E41-4F0C-9AFC-96DB0644E84D}">
      <dgm:prSet/>
      <dgm:spPr/>
      <dgm:t>
        <a:bodyPr/>
        <a:lstStyle/>
        <a:p>
          <a:pPr>
            <a:lnSpc>
              <a:spcPct val="100000"/>
            </a:lnSpc>
          </a:pPr>
          <a:endParaRPr lang="en-US" dirty="0"/>
        </a:p>
      </dgm:t>
    </dgm:pt>
    <dgm:pt modelId="{65B7443E-3246-4898-B970-3D37A3681BA3}" type="parTrans" cxnId="{6EBF3571-D4D2-4D6F-B2D8-A8583B691FA0}">
      <dgm:prSet/>
      <dgm:spPr/>
      <dgm:t>
        <a:bodyPr/>
        <a:lstStyle/>
        <a:p>
          <a:endParaRPr lang="en-US"/>
        </a:p>
      </dgm:t>
    </dgm:pt>
    <dgm:pt modelId="{97A6757B-9C23-4832-BA17-B6E00C2E0033}" type="sibTrans" cxnId="{6EBF3571-D4D2-4D6F-B2D8-A8583B691FA0}">
      <dgm:prSet/>
      <dgm:spPr/>
      <dgm:t>
        <a:bodyPr/>
        <a:lstStyle/>
        <a:p>
          <a:endParaRPr lang="en-US"/>
        </a:p>
      </dgm:t>
    </dgm:pt>
    <dgm:pt modelId="{90A5B0FC-C213-4482-AF6B-B1F8F5A107C1}">
      <dgm:prSet/>
      <dgm:spPr/>
      <dgm:t>
        <a:bodyPr/>
        <a:lstStyle/>
        <a:p>
          <a:pPr>
            <a:lnSpc>
              <a:spcPct val="100000"/>
            </a:lnSpc>
          </a:pPr>
          <a:r>
            <a:rPr lang="en-US"/>
            <a:t>HH Coalition Workgroups</a:t>
          </a:r>
        </a:p>
      </dgm:t>
    </dgm:pt>
    <dgm:pt modelId="{6CD6A6A9-3B84-48AE-98B8-6A75F5AF4E3E}" type="parTrans" cxnId="{6C3C527C-281B-4B11-B638-081F53DF7D20}">
      <dgm:prSet/>
      <dgm:spPr/>
      <dgm:t>
        <a:bodyPr/>
        <a:lstStyle/>
        <a:p>
          <a:endParaRPr lang="en-US"/>
        </a:p>
      </dgm:t>
    </dgm:pt>
    <dgm:pt modelId="{82D79D0F-CEB3-44F1-B275-611719A58D95}" type="sibTrans" cxnId="{6C3C527C-281B-4B11-B638-081F53DF7D20}">
      <dgm:prSet/>
      <dgm:spPr/>
      <dgm:t>
        <a:bodyPr/>
        <a:lstStyle/>
        <a:p>
          <a:endParaRPr lang="en-US"/>
        </a:p>
      </dgm:t>
    </dgm:pt>
    <dgm:pt modelId="{B08DB3D8-6E57-4125-8F7E-A7B523762027}">
      <dgm:prSet/>
      <dgm:spPr/>
      <dgm:t>
        <a:bodyPr/>
        <a:lstStyle/>
        <a:p>
          <a:pPr>
            <a:lnSpc>
              <a:spcPct val="100000"/>
            </a:lnSpc>
          </a:pPr>
          <a:endParaRPr lang="en-US" dirty="0"/>
        </a:p>
      </dgm:t>
    </dgm:pt>
    <dgm:pt modelId="{E6CC941E-7254-47AB-9451-C783596AE612}" type="parTrans" cxnId="{BAC399D8-256D-4900-A7C3-69D58838050E}">
      <dgm:prSet/>
      <dgm:spPr/>
      <dgm:t>
        <a:bodyPr/>
        <a:lstStyle/>
        <a:p>
          <a:endParaRPr lang="en-US"/>
        </a:p>
      </dgm:t>
    </dgm:pt>
    <dgm:pt modelId="{393C9323-80E6-47AA-BBE1-88E470F27BAD}" type="sibTrans" cxnId="{BAC399D8-256D-4900-A7C3-69D58838050E}">
      <dgm:prSet/>
      <dgm:spPr/>
      <dgm:t>
        <a:bodyPr/>
        <a:lstStyle/>
        <a:p>
          <a:endParaRPr lang="en-US"/>
        </a:p>
      </dgm:t>
    </dgm:pt>
    <dgm:pt modelId="{252A442E-A70C-4D0C-B53E-A89CDFAD0D7A}">
      <dgm:prSet/>
      <dgm:spPr/>
      <dgm:t>
        <a:bodyPr/>
        <a:lstStyle/>
        <a:p>
          <a:pPr>
            <a:lnSpc>
              <a:spcPct val="100000"/>
            </a:lnSpc>
          </a:pPr>
          <a:r>
            <a:rPr lang="en-US"/>
            <a:t>Ask a Health Home</a:t>
          </a:r>
        </a:p>
      </dgm:t>
    </dgm:pt>
    <dgm:pt modelId="{85CC6F40-6129-4247-8D11-7FC025201A0B}" type="parTrans" cxnId="{BA06037B-7B0F-4B30-AAF9-A454EF8B16B5}">
      <dgm:prSet/>
      <dgm:spPr/>
      <dgm:t>
        <a:bodyPr/>
        <a:lstStyle/>
        <a:p>
          <a:endParaRPr lang="en-US"/>
        </a:p>
      </dgm:t>
    </dgm:pt>
    <dgm:pt modelId="{1E3C9757-C96B-4164-A131-B6D23C7E21CC}" type="sibTrans" cxnId="{BA06037B-7B0F-4B30-AAF9-A454EF8B16B5}">
      <dgm:prSet/>
      <dgm:spPr/>
      <dgm:t>
        <a:bodyPr/>
        <a:lstStyle/>
        <a:p>
          <a:endParaRPr lang="en-US"/>
        </a:p>
      </dgm:t>
    </dgm:pt>
    <dgm:pt modelId="{03177FC5-8CBA-4F2B-8A0F-B1D3CA716587}" type="pres">
      <dgm:prSet presAssocID="{7024797B-9F6E-48C0-A106-F346AFD87915}" presName="root" presStyleCnt="0">
        <dgm:presLayoutVars>
          <dgm:dir/>
          <dgm:resizeHandles val="exact"/>
        </dgm:presLayoutVars>
      </dgm:prSet>
      <dgm:spPr/>
    </dgm:pt>
    <dgm:pt modelId="{8866EAE4-2EBE-4CA6-89DB-BB9CADEC4593}" type="pres">
      <dgm:prSet presAssocID="{980336DC-4233-457A-9140-DEFF40ECD820}" presName="compNode" presStyleCnt="0"/>
      <dgm:spPr/>
    </dgm:pt>
    <dgm:pt modelId="{803F64F9-BA6E-4B68-850F-8A7BBAAA4DC7}" type="pres">
      <dgm:prSet presAssocID="{980336DC-4233-457A-9140-DEFF40ECD820}" presName="bgRect" presStyleLbl="bgShp" presStyleIdx="0" presStyleCnt="5"/>
      <dgm:spPr/>
    </dgm:pt>
    <dgm:pt modelId="{D3FF1BD7-C360-4B2E-8CE4-4F280E0CF70A}" type="pres">
      <dgm:prSet presAssocID="{980336DC-4233-457A-9140-DEFF40ECD820}"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gaphone"/>
        </a:ext>
      </dgm:extLst>
    </dgm:pt>
    <dgm:pt modelId="{0F12C077-F0CD-4048-A155-0116CC54B6C3}" type="pres">
      <dgm:prSet presAssocID="{980336DC-4233-457A-9140-DEFF40ECD820}" presName="spaceRect" presStyleCnt="0"/>
      <dgm:spPr/>
    </dgm:pt>
    <dgm:pt modelId="{1859CBAC-6536-4446-92D3-C9DB3FCA9258}" type="pres">
      <dgm:prSet presAssocID="{980336DC-4233-457A-9140-DEFF40ECD820}" presName="parTx" presStyleLbl="revTx" presStyleIdx="0" presStyleCnt="8">
        <dgm:presLayoutVars>
          <dgm:chMax val="0"/>
          <dgm:chPref val="0"/>
        </dgm:presLayoutVars>
      </dgm:prSet>
      <dgm:spPr/>
    </dgm:pt>
    <dgm:pt modelId="{75B89237-2AD7-4F35-8E07-FFC56B2D3F93}" type="pres">
      <dgm:prSet presAssocID="{524CB7A3-6057-4AE6-8A56-966FF7FBDB38}" presName="sibTrans" presStyleCnt="0"/>
      <dgm:spPr/>
    </dgm:pt>
    <dgm:pt modelId="{C2476A58-81A9-470D-B6EB-42F41525401A}" type="pres">
      <dgm:prSet presAssocID="{4CC20553-F976-48F9-A700-D2CB7F6B466E}" presName="compNode" presStyleCnt="0"/>
      <dgm:spPr/>
    </dgm:pt>
    <dgm:pt modelId="{0C4B1648-5396-4D90-AC25-3C02171584F6}" type="pres">
      <dgm:prSet presAssocID="{4CC20553-F976-48F9-A700-D2CB7F6B466E}" presName="bgRect" presStyleLbl="bgShp" presStyleIdx="1" presStyleCnt="5"/>
      <dgm:spPr/>
    </dgm:pt>
    <dgm:pt modelId="{2ED0A99E-EB3C-4C37-975F-E5099D343D14}" type="pres">
      <dgm:prSet presAssocID="{4CC20553-F976-48F9-A700-D2CB7F6B466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DF2E0F1E-F4D8-42A3-A983-5BE7D3B08651}" type="pres">
      <dgm:prSet presAssocID="{4CC20553-F976-48F9-A700-D2CB7F6B466E}" presName="spaceRect" presStyleCnt="0"/>
      <dgm:spPr/>
    </dgm:pt>
    <dgm:pt modelId="{EE033F28-1590-47F7-8FBD-C0F90941A029}" type="pres">
      <dgm:prSet presAssocID="{4CC20553-F976-48F9-A700-D2CB7F6B466E}" presName="parTx" presStyleLbl="revTx" presStyleIdx="1" presStyleCnt="8">
        <dgm:presLayoutVars>
          <dgm:chMax val="0"/>
          <dgm:chPref val="0"/>
        </dgm:presLayoutVars>
      </dgm:prSet>
      <dgm:spPr/>
    </dgm:pt>
    <dgm:pt modelId="{2ACE83FC-68A6-4607-B616-3396DE2A63D8}" type="pres">
      <dgm:prSet presAssocID="{4CC20553-F976-48F9-A700-D2CB7F6B466E}" presName="desTx" presStyleLbl="revTx" presStyleIdx="2" presStyleCnt="8">
        <dgm:presLayoutVars/>
      </dgm:prSet>
      <dgm:spPr/>
    </dgm:pt>
    <dgm:pt modelId="{1184F81B-5250-47EC-8DE7-0861166F9A4F}" type="pres">
      <dgm:prSet presAssocID="{EC0C8E86-2139-499E-B972-5FCCD9ED300A}" presName="sibTrans" presStyleCnt="0"/>
      <dgm:spPr/>
    </dgm:pt>
    <dgm:pt modelId="{0726C07B-EDB9-42B8-BF03-01FD1530A519}" type="pres">
      <dgm:prSet presAssocID="{10123EA3-7F80-48E6-A5BD-BA3351455C90}" presName="compNode" presStyleCnt="0"/>
      <dgm:spPr/>
    </dgm:pt>
    <dgm:pt modelId="{CEA6C39F-DEF3-4FA4-83C2-F16A86283480}" type="pres">
      <dgm:prSet presAssocID="{10123EA3-7F80-48E6-A5BD-BA3351455C90}" presName="bgRect" presStyleLbl="bgShp" presStyleIdx="2" presStyleCnt="5"/>
      <dgm:spPr/>
    </dgm:pt>
    <dgm:pt modelId="{C0940741-5880-4DCD-8DC7-37F0C5AD8AA0}" type="pres">
      <dgm:prSet presAssocID="{10123EA3-7F80-48E6-A5BD-BA3351455C90}"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dical"/>
        </a:ext>
      </dgm:extLst>
    </dgm:pt>
    <dgm:pt modelId="{A73810E2-8DF9-4B93-9CD3-A28DC8AF8755}" type="pres">
      <dgm:prSet presAssocID="{10123EA3-7F80-48E6-A5BD-BA3351455C90}" presName="spaceRect" presStyleCnt="0"/>
      <dgm:spPr/>
    </dgm:pt>
    <dgm:pt modelId="{ED5903E3-523E-4F45-9615-209AC7D22996}" type="pres">
      <dgm:prSet presAssocID="{10123EA3-7F80-48E6-A5BD-BA3351455C90}" presName="parTx" presStyleLbl="revTx" presStyleIdx="3" presStyleCnt="8">
        <dgm:presLayoutVars>
          <dgm:chMax val="0"/>
          <dgm:chPref val="0"/>
        </dgm:presLayoutVars>
      </dgm:prSet>
      <dgm:spPr/>
    </dgm:pt>
    <dgm:pt modelId="{50B4DAC3-C382-410E-82FA-4E0E1F298B82}" type="pres">
      <dgm:prSet presAssocID="{10123EA3-7F80-48E6-A5BD-BA3351455C90}" presName="desTx" presStyleLbl="revTx" presStyleIdx="4" presStyleCnt="8">
        <dgm:presLayoutVars/>
      </dgm:prSet>
      <dgm:spPr/>
    </dgm:pt>
    <dgm:pt modelId="{FF946B27-4C50-42BC-ABF7-21476FDCE181}" type="pres">
      <dgm:prSet presAssocID="{9B7FBBFB-02B3-4AED-B34E-31D33FB9410B}" presName="sibTrans" presStyleCnt="0"/>
      <dgm:spPr/>
    </dgm:pt>
    <dgm:pt modelId="{E1F170E3-3B09-42B3-B5D7-76BE2E304206}" type="pres">
      <dgm:prSet presAssocID="{90A5B0FC-C213-4482-AF6B-B1F8F5A107C1}" presName="compNode" presStyleCnt="0"/>
      <dgm:spPr/>
    </dgm:pt>
    <dgm:pt modelId="{7D80BA8F-1B32-4CDD-B8B9-38883DCAE189}" type="pres">
      <dgm:prSet presAssocID="{90A5B0FC-C213-4482-AF6B-B1F8F5A107C1}" presName="bgRect" presStyleLbl="bgShp" presStyleIdx="3" presStyleCnt="5"/>
      <dgm:spPr/>
    </dgm:pt>
    <dgm:pt modelId="{F041612C-55FD-4D20-B41A-CEF769FF88BF}" type="pres">
      <dgm:prSet presAssocID="{90A5B0FC-C213-4482-AF6B-B1F8F5A107C1}"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s"/>
        </a:ext>
      </dgm:extLst>
    </dgm:pt>
    <dgm:pt modelId="{282C6ACF-A30A-4330-9B64-EDE305A369FC}" type="pres">
      <dgm:prSet presAssocID="{90A5B0FC-C213-4482-AF6B-B1F8F5A107C1}" presName="spaceRect" presStyleCnt="0"/>
      <dgm:spPr/>
    </dgm:pt>
    <dgm:pt modelId="{796123A9-6BF6-4B51-8DE6-41E1605800B0}" type="pres">
      <dgm:prSet presAssocID="{90A5B0FC-C213-4482-AF6B-B1F8F5A107C1}" presName="parTx" presStyleLbl="revTx" presStyleIdx="5" presStyleCnt="8">
        <dgm:presLayoutVars>
          <dgm:chMax val="0"/>
          <dgm:chPref val="0"/>
        </dgm:presLayoutVars>
      </dgm:prSet>
      <dgm:spPr/>
    </dgm:pt>
    <dgm:pt modelId="{996E137D-E368-4C29-B400-91F5478DA8B1}" type="pres">
      <dgm:prSet presAssocID="{90A5B0FC-C213-4482-AF6B-B1F8F5A107C1}" presName="desTx" presStyleLbl="revTx" presStyleIdx="6" presStyleCnt="8">
        <dgm:presLayoutVars/>
      </dgm:prSet>
      <dgm:spPr/>
    </dgm:pt>
    <dgm:pt modelId="{0094D640-BA18-46C1-A3EF-F8AE59CEDAFA}" type="pres">
      <dgm:prSet presAssocID="{82D79D0F-CEB3-44F1-B275-611719A58D95}" presName="sibTrans" presStyleCnt="0"/>
      <dgm:spPr/>
    </dgm:pt>
    <dgm:pt modelId="{2E7AEF30-A998-4A91-BBCD-B49F52B70141}" type="pres">
      <dgm:prSet presAssocID="{252A442E-A70C-4D0C-B53E-A89CDFAD0D7A}" presName="compNode" presStyleCnt="0"/>
      <dgm:spPr/>
    </dgm:pt>
    <dgm:pt modelId="{70D6110C-2D1A-416F-A046-3A004106C67E}" type="pres">
      <dgm:prSet presAssocID="{252A442E-A70C-4D0C-B53E-A89CDFAD0D7A}" presName="bgRect" presStyleLbl="bgShp" presStyleIdx="4" presStyleCnt="5"/>
      <dgm:spPr/>
    </dgm:pt>
    <dgm:pt modelId="{D6B3A97F-8AA8-446E-BADA-3F946CF3E856}" type="pres">
      <dgm:prSet presAssocID="{252A442E-A70C-4D0C-B53E-A89CDFAD0D7A}"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House"/>
        </a:ext>
      </dgm:extLst>
    </dgm:pt>
    <dgm:pt modelId="{617D973E-304D-463B-A504-8E18492E0640}" type="pres">
      <dgm:prSet presAssocID="{252A442E-A70C-4D0C-B53E-A89CDFAD0D7A}" presName="spaceRect" presStyleCnt="0"/>
      <dgm:spPr/>
    </dgm:pt>
    <dgm:pt modelId="{82058421-5517-4B71-A843-8EE97BFAC05D}" type="pres">
      <dgm:prSet presAssocID="{252A442E-A70C-4D0C-B53E-A89CDFAD0D7A}" presName="parTx" presStyleLbl="revTx" presStyleIdx="7" presStyleCnt="8">
        <dgm:presLayoutVars>
          <dgm:chMax val="0"/>
          <dgm:chPref val="0"/>
        </dgm:presLayoutVars>
      </dgm:prSet>
      <dgm:spPr/>
    </dgm:pt>
  </dgm:ptLst>
  <dgm:cxnLst>
    <dgm:cxn modelId="{1A56EF0E-9CD2-4A32-87A2-9BCE0359DE1E}" type="presOf" srcId="{252A442E-A70C-4D0C-B53E-A89CDFAD0D7A}" destId="{82058421-5517-4B71-A843-8EE97BFAC05D}" srcOrd="0" destOrd="0" presId="urn:microsoft.com/office/officeart/2018/2/layout/IconVerticalSolidList"/>
    <dgm:cxn modelId="{73F8C510-A81B-45C3-99C9-0C8F05982B2F}" type="presOf" srcId="{4CC20553-F976-48F9-A700-D2CB7F6B466E}" destId="{EE033F28-1590-47F7-8FBD-C0F90941A029}" srcOrd="0" destOrd="0" presId="urn:microsoft.com/office/officeart/2018/2/layout/IconVerticalSolidList"/>
    <dgm:cxn modelId="{EAEAF914-093F-410E-B767-014533A4066C}" srcId="{7024797B-9F6E-48C0-A106-F346AFD87915}" destId="{980336DC-4233-457A-9140-DEFF40ECD820}" srcOrd="0" destOrd="0" parTransId="{0377FADA-7A01-480C-B91F-876CE45A22C2}" sibTransId="{524CB7A3-6057-4AE6-8A56-966FF7FBDB38}"/>
    <dgm:cxn modelId="{F074B722-896D-45BF-922C-1ED014030D51}" srcId="{4CC20553-F976-48F9-A700-D2CB7F6B466E}" destId="{F22B4161-67CF-41D9-A593-52DBF8CF0F56}" srcOrd="0" destOrd="0" parTransId="{23926A5A-957B-43A8-A7BD-6A157538BE10}" sibTransId="{FF8C2DF5-D49E-4054-A254-56131A44E58D}"/>
    <dgm:cxn modelId="{64EECD3D-618D-4184-82D7-664F2649A4FB}" type="presOf" srcId="{980336DC-4233-457A-9140-DEFF40ECD820}" destId="{1859CBAC-6536-4446-92D3-C9DB3FCA9258}" srcOrd="0" destOrd="0" presId="urn:microsoft.com/office/officeart/2018/2/layout/IconVerticalSolidList"/>
    <dgm:cxn modelId="{FC47D03F-50FC-4F88-9CD2-16E93BC9089C}" type="presOf" srcId="{B08DB3D8-6E57-4125-8F7E-A7B523762027}" destId="{996E137D-E368-4C29-B400-91F5478DA8B1}" srcOrd="0" destOrd="0" presId="urn:microsoft.com/office/officeart/2018/2/layout/IconVerticalSolidList"/>
    <dgm:cxn modelId="{502C7270-5266-4A94-930E-0C2188ABF86F}" type="presOf" srcId="{7024797B-9F6E-48C0-A106-F346AFD87915}" destId="{03177FC5-8CBA-4F2B-8A0F-B1D3CA716587}" srcOrd="0" destOrd="0" presId="urn:microsoft.com/office/officeart/2018/2/layout/IconVerticalSolidList"/>
    <dgm:cxn modelId="{6EBF3571-D4D2-4D6F-B2D8-A8583B691FA0}" srcId="{10123EA3-7F80-48E6-A5BD-BA3351455C90}" destId="{EE36110B-8E41-4F0C-9AFC-96DB0644E84D}" srcOrd="0" destOrd="0" parTransId="{65B7443E-3246-4898-B970-3D37A3681BA3}" sibTransId="{97A6757B-9C23-4832-BA17-B6E00C2E0033}"/>
    <dgm:cxn modelId="{A6D9E07A-A3D8-4EB8-9EE5-6558036500C2}" type="presOf" srcId="{10123EA3-7F80-48E6-A5BD-BA3351455C90}" destId="{ED5903E3-523E-4F45-9615-209AC7D22996}" srcOrd="0" destOrd="0" presId="urn:microsoft.com/office/officeart/2018/2/layout/IconVerticalSolidList"/>
    <dgm:cxn modelId="{BA06037B-7B0F-4B30-AAF9-A454EF8B16B5}" srcId="{7024797B-9F6E-48C0-A106-F346AFD87915}" destId="{252A442E-A70C-4D0C-B53E-A89CDFAD0D7A}" srcOrd="4" destOrd="0" parTransId="{85CC6F40-6129-4247-8D11-7FC025201A0B}" sibTransId="{1E3C9757-C96B-4164-A131-B6D23C7E21CC}"/>
    <dgm:cxn modelId="{6C3C527C-281B-4B11-B638-081F53DF7D20}" srcId="{7024797B-9F6E-48C0-A106-F346AFD87915}" destId="{90A5B0FC-C213-4482-AF6B-B1F8F5A107C1}" srcOrd="3" destOrd="0" parTransId="{6CD6A6A9-3B84-48AE-98B8-6A75F5AF4E3E}" sibTransId="{82D79D0F-CEB3-44F1-B275-611719A58D95}"/>
    <dgm:cxn modelId="{32304FA7-9218-4EC8-8798-61EF16D8CE17}" type="presOf" srcId="{EE36110B-8E41-4F0C-9AFC-96DB0644E84D}" destId="{50B4DAC3-C382-410E-82FA-4E0E1F298B82}" srcOrd="0" destOrd="0" presId="urn:microsoft.com/office/officeart/2018/2/layout/IconVerticalSolidList"/>
    <dgm:cxn modelId="{5D2102AD-7D58-4E69-8D6E-DD40D54A2069}" srcId="{7024797B-9F6E-48C0-A106-F346AFD87915}" destId="{4CC20553-F976-48F9-A700-D2CB7F6B466E}" srcOrd="1" destOrd="0" parTransId="{53BA5A3F-3B95-4933-9716-76CD7B411606}" sibTransId="{EC0C8E86-2139-499E-B972-5FCCD9ED300A}"/>
    <dgm:cxn modelId="{BAC399D8-256D-4900-A7C3-69D58838050E}" srcId="{90A5B0FC-C213-4482-AF6B-B1F8F5A107C1}" destId="{B08DB3D8-6E57-4125-8F7E-A7B523762027}" srcOrd="0" destOrd="0" parTransId="{E6CC941E-7254-47AB-9451-C783596AE612}" sibTransId="{393C9323-80E6-47AA-BBE1-88E470F27BAD}"/>
    <dgm:cxn modelId="{9EB7E5F6-7A77-4078-BC9B-50B67322029B}" srcId="{7024797B-9F6E-48C0-A106-F346AFD87915}" destId="{10123EA3-7F80-48E6-A5BD-BA3351455C90}" srcOrd="2" destOrd="0" parTransId="{3F11C5DE-5614-438E-9E43-0FC38E2F4540}" sibTransId="{9B7FBBFB-02B3-4AED-B34E-31D33FB9410B}"/>
    <dgm:cxn modelId="{0076C4F9-5D23-4BAF-B10F-773F3EC62F91}" type="presOf" srcId="{F22B4161-67CF-41D9-A593-52DBF8CF0F56}" destId="{2ACE83FC-68A6-4607-B616-3396DE2A63D8}" srcOrd="0" destOrd="0" presId="urn:microsoft.com/office/officeart/2018/2/layout/IconVerticalSolidList"/>
    <dgm:cxn modelId="{493F8FFD-68AD-4E59-B5E5-3EA1AE5ACFF0}" type="presOf" srcId="{90A5B0FC-C213-4482-AF6B-B1F8F5A107C1}" destId="{796123A9-6BF6-4B51-8DE6-41E1605800B0}" srcOrd="0" destOrd="0" presId="urn:microsoft.com/office/officeart/2018/2/layout/IconVerticalSolidList"/>
    <dgm:cxn modelId="{C294AB2A-DD47-485A-9FBF-7368DB3D68BC}" type="presParOf" srcId="{03177FC5-8CBA-4F2B-8A0F-B1D3CA716587}" destId="{8866EAE4-2EBE-4CA6-89DB-BB9CADEC4593}" srcOrd="0" destOrd="0" presId="urn:microsoft.com/office/officeart/2018/2/layout/IconVerticalSolidList"/>
    <dgm:cxn modelId="{E29195EF-7C28-47AD-9613-27BA86936BB6}" type="presParOf" srcId="{8866EAE4-2EBE-4CA6-89DB-BB9CADEC4593}" destId="{803F64F9-BA6E-4B68-850F-8A7BBAAA4DC7}" srcOrd="0" destOrd="0" presId="urn:microsoft.com/office/officeart/2018/2/layout/IconVerticalSolidList"/>
    <dgm:cxn modelId="{60BB179E-EA3B-44FF-A9BF-DFD0269AAC90}" type="presParOf" srcId="{8866EAE4-2EBE-4CA6-89DB-BB9CADEC4593}" destId="{D3FF1BD7-C360-4B2E-8CE4-4F280E0CF70A}" srcOrd="1" destOrd="0" presId="urn:microsoft.com/office/officeart/2018/2/layout/IconVerticalSolidList"/>
    <dgm:cxn modelId="{39BA4059-38CA-424F-BA56-B03E8384DFB9}" type="presParOf" srcId="{8866EAE4-2EBE-4CA6-89DB-BB9CADEC4593}" destId="{0F12C077-F0CD-4048-A155-0116CC54B6C3}" srcOrd="2" destOrd="0" presId="urn:microsoft.com/office/officeart/2018/2/layout/IconVerticalSolidList"/>
    <dgm:cxn modelId="{1345DD47-CE5C-4289-B791-9069561DDE98}" type="presParOf" srcId="{8866EAE4-2EBE-4CA6-89DB-BB9CADEC4593}" destId="{1859CBAC-6536-4446-92D3-C9DB3FCA9258}" srcOrd="3" destOrd="0" presId="urn:microsoft.com/office/officeart/2018/2/layout/IconVerticalSolidList"/>
    <dgm:cxn modelId="{DD824F20-6E7A-4744-BA4F-0F9A8DD08191}" type="presParOf" srcId="{03177FC5-8CBA-4F2B-8A0F-B1D3CA716587}" destId="{75B89237-2AD7-4F35-8E07-FFC56B2D3F93}" srcOrd="1" destOrd="0" presId="urn:microsoft.com/office/officeart/2018/2/layout/IconVerticalSolidList"/>
    <dgm:cxn modelId="{E558DEE7-F9F5-40A1-A608-A9D64AE2EBDF}" type="presParOf" srcId="{03177FC5-8CBA-4F2B-8A0F-B1D3CA716587}" destId="{C2476A58-81A9-470D-B6EB-42F41525401A}" srcOrd="2" destOrd="0" presId="urn:microsoft.com/office/officeart/2018/2/layout/IconVerticalSolidList"/>
    <dgm:cxn modelId="{BD106922-0957-4129-986E-962FBE2BF000}" type="presParOf" srcId="{C2476A58-81A9-470D-B6EB-42F41525401A}" destId="{0C4B1648-5396-4D90-AC25-3C02171584F6}" srcOrd="0" destOrd="0" presId="urn:microsoft.com/office/officeart/2018/2/layout/IconVerticalSolidList"/>
    <dgm:cxn modelId="{CCEAD4D8-6ECB-4B65-8DA2-9F528758C4CC}" type="presParOf" srcId="{C2476A58-81A9-470D-B6EB-42F41525401A}" destId="{2ED0A99E-EB3C-4C37-975F-E5099D343D14}" srcOrd="1" destOrd="0" presId="urn:microsoft.com/office/officeart/2018/2/layout/IconVerticalSolidList"/>
    <dgm:cxn modelId="{85360EE7-F7FB-4419-AAEB-18E0FC771331}" type="presParOf" srcId="{C2476A58-81A9-470D-B6EB-42F41525401A}" destId="{DF2E0F1E-F4D8-42A3-A983-5BE7D3B08651}" srcOrd="2" destOrd="0" presId="urn:microsoft.com/office/officeart/2018/2/layout/IconVerticalSolidList"/>
    <dgm:cxn modelId="{E9B177C2-F12C-4417-AACD-A0DF1E2D759B}" type="presParOf" srcId="{C2476A58-81A9-470D-B6EB-42F41525401A}" destId="{EE033F28-1590-47F7-8FBD-C0F90941A029}" srcOrd="3" destOrd="0" presId="urn:microsoft.com/office/officeart/2018/2/layout/IconVerticalSolidList"/>
    <dgm:cxn modelId="{7EEE02A6-CE09-4AA0-8016-CB7EA584B7B7}" type="presParOf" srcId="{C2476A58-81A9-470D-B6EB-42F41525401A}" destId="{2ACE83FC-68A6-4607-B616-3396DE2A63D8}" srcOrd="4" destOrd="0" presId="urn:microsoft.com/office/officeart/2018/2/layout/IconVerticalSolidList"/>
    <dgm:cxn modelId="{CC4AA61F-5A74-47AF-8056-EA1F28B77482}" type="presParOf" srcId="{03177FC5-8CBA-4F2B-8A0F-B1D3CA716587}" destId="{1184F81B-5250-47EC-8DE7-0861166F9A4F}" srcOrd="3" destOrd="0" presId="urn:microsoft.com/office/officeart/2018/2/layout/IconVerticalSolidList"/>
    <dgm:cxn modelId="{7A566A3C-3704-487D-AE8E-9DBF180B8E25}" type="presParOf" srcId="{03177FC5-8CBA-4F2B-8A0F-B1D3CA716587}" destId="{0726C07B-EDB9-42B8-BF03-01FD1530A519}" srcOrd="4" destOrd="0" presId="urn:microsoft.com/office/officeart/2018/2/layout/IconVerticalSolidList"/>
    <dgm:cxn modelId="{A15B99F0-6D9A-49B8-9A61-177B582198AB}" type="presParOf" srcId="{0726C07B-EDB9-42B8-BF03-01FD1530A519}" destId="{CEA6C39F-DEF3-4FA4-83C2-F16A86283480}" srcOrd="0" destOrd="0" presId="urn:microsoft.com/office/officeart/2018/2/layout/IconVerticalSolidList"/>
    <dgm:cxn modelId="{31D209E6-8453-4826-AC0D-27753C203F0A}" type="presParOf" srcId="{0726C07B-EDB9-42B8-BF03-01FD1530A519}" destId="{C0940741-5880-4DCD-8DC7-37F0C5AD8AA0}" srcOrd="1" destOrd="0" presId="urn:microsoft.com/office/officeart/2018/2/layout/IconVerticalSolidList"/>
    <dgm:cxn modelId="{598F2613-7413-4F2C-B39D-6FE96477E28C}" type="presParOf" srcId="{0726C07B-EDB9-42B8-BF03-01FD1530A519}" destId="{A73810E2-8DF9-4B93-9CD3-A28DC8AF8755}" srcOrd="2" destOrd="0" presId="urn:microsoft.com/office/officeart/2018/2/layout/IconVerticalSolidList"/>
    <dgm:cxn modelId="{98578564-6A1B-4D83-A184-AE7C50650479}" type="presParOf" srcId="{0726C07B-EDB9-42B8-BF03-01FD1530A519}" destId="{ED5903E3-523E-4F45-9615-209AC7D22996}" srcOrd="3" destOrd="0" presId="urn:microsoft.com/office/officeart/2018/2/layout/IconVerticalSolidList"/>
    <dgm:cxn modelId="{28C8A197-4686-4234-BA2F-1FEA942C86B8}" type="presParOf" srcId="{0726C07B-EDB9-42B8-BF03-01FD1530A519}" destId="{50B4DAC3-C382-410E-82FA-4E0E1F298B82}" srcOrd="4" destOrd="0" presId="urn:microsoft.com/office/officeart/2018/2/layout/IconVerticalSolidList"/>
    <dgm:cxn modelId="{8A09E9CC-F252-4DA0-81F0-AB4781E51338}" type="presParOf" srcId="{03177FC5-8CBA-4F2B-8A0F-B1D3CA716587}" destId="{FF946B27-4C50-42BC-ABF7-21476FDCE181}" srcOrd="5" destOrd="0" presId="urn:microsoft.com/office/officeart/2018/2/layout/IconVerticalSolidList"/>
    <dgm:cxn modelId="{124916AB-8C14-4CF8-ABF8-29290AFFCCAD}" type="presParOf" srcId="{03177FC5-8CBA-4F2B-8A0F-B1D3CA716587}" destId="{E1F170E3-3B09-42B3-B5D7-76BE2E304206}" srcOrd="6" destOrd="0" presId="urn:microsoft.com/office/officeart/2018/2/layout/IconVerticalSolidList"/>
    <dgm:cxn modelId="{F3A7E3C3-349D-44FE-85D9-F4CC830D6394}" type="presParOf" srcId="{E1F170E3-3B09-42B3-B5D7-76BE2E304206}" destId="{7D80BA8F-1B32-4CDD-B8B9-38883DCAE189}" srcOrd="0" destOrd="0" presId="urn:microsoft.com/office/officeart/2018/2/layout/IconVerticalSolidList"/>
    <dgm:cxn modelId="{44AAB4E8-6624-4EA1-8FD8-AA7D8FD8DD64}" type="presParOf" srcId="{E1F170E3-3B09-42B3-B5D7-76BE2E304206}" destId="{F041612C-55FD-4D20-B41A-CEF769FF88BF}" srcOrd="1" destOrd="0" presId="urn:microsoft.com/office/officeart/2018/2/layout/IconVerticalSolidList"/>
    <dgm:cxn modelId="{304E8691-239F-4C46-A1FD-67163D847988}" type="presParOf" srcId="{E1F170E3-3B09-42B3-B5D7-76BE2E304206}" destId="{282C6ACF-A30A-4330-9B64-EDE305A369FC}" srcOrd="2" destOrd="0" presId="urn:microsoft.com/office/officeart/2018/2/layout/IconVerticalSolidList"/>
    <dgm:cxn modelId="{17F5A36C-3FE1-4BBB-89EE-515C43291418}" type="presParOf" srcId="{E1F170E3-3B09-42B3-B5D7-76BE2E304206}" destId="{796123A9-6BF6-4B51-8DE6-41E1605800B0}" srcOrd="3" destOrd="0" presId="urn:microsoft.com/office/officeart/2018/2/layout/IconVerticalSolidList"/>
    <dgm:cxn modelId="{CFDA8B79-A820-40B2-8026-3D3394AB12B4}" type="presParOf" srcId="{E1F170E3-3B09-42B3-B5D7-76BE2E304206}" destId="{996E137D-E368-4C29-B400-91F5478DA8B1}" srcOrd="4" destOrd="0" presId="urn:microsoft.com/office/officeart/2018/2/layout/IconVerticalSolidList"/>
    <dgm:cxn modelId="{8ADE9019-ADE4-46AA-975C-220B329A10A8}" type="presParOf" srcId="{03177FC5-8CBA-4F2B-8A0F-B1D3CA716587}" destId="{0094D640-BA18-46C1-A3EF-F8AE59CEDAFA}" srcOrd="7" destOrd="0" presId="urn:microsoft.com/office/officeart/2018/2/layout/IconVerticalSolidList"/>
    <dgm:cxn modelId="{DC7B5458-D8D2-4220-9CA9-B5F46D8A4D4D}" type="presParOf" srcId="{03177FC5-8CBA-4F2B-8A0F-B1D3CA716587}" destId="{2E7AEF30-A998-4A91-BBCD-B49F52B70141}" srcOrd="8" destOrd="0" presId="urn:microsoft.com/office/officeart/2018/2/layout/IconVerticalSolidList"/>
    <dgm:cxn modelId="{78E47A25-6882-44A8-B9D2-F2B6C72C6A3F}" type="presParOf" srcId="{2E7AEF30-A998-4A91-BBCD-B49F52B70141}" destId="{70D6110C-2D1A-416F-A046-3A004106C67E}" srcOrd="0" destOrd="0" presId="urn:microsoft.com/office/officeart/2018/2/layout/IconVerticalSolidList"/>
    <dgm:cxn modelId="{5BDED063-EEE8-4A7A-B56C-DE931C0D7CC4}" type="presParOf" srcId="{2E7AEF30-A998-4A91-BBCD-B49F52B70141}" destId="{D6B3A97F-8AA8-446E-BADA-3F946CF3E856}" srcOrd="1" destOrd="0" presId="urn:microsoft.com/office/officeart/2018/2/layout/IconVerticalSolidList"/>
    <dgm:cxn modelId="{5E5C6FB5-7965-41CB-B023-71C6E16D2AB6}" type="presParOf" srcId="{2E7AEF30-A998-4A91-BBCD-B49F52B70141}" destId="{617D973E-304D-463B-A504-8E18492E0640}" srcOrd="2" destOrd="0" presId="urn:microsoft.com/office/officeart/2018/2/layout/IconVerticalSolidList"/>
    <dgm:cxn modelId="{6C23B3B3-458F-4C88-B17E-857C46F2161E}" type="presParOf" srcId="{2E7AEF30-A998-4A91-BBCD-B49F52B70141}" destId="{82058421-5517-4B71-A843-8EE97BFAC05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F66D5BE-D100-4787-BCC0-3215CD831961}" type="doc">
      <dgm:prSet loTypeId="urn:microsoft.com/office/officeart/2018/5/layout/CenteredIconLabelDescriptionList" loCatId="icon" qsTypeId="urn:microsoft.com/office/officeart/2005/8/quickstyle/simple1#18" qsCatId="simple" csTypeId="urn:microsoft.com/office/officeart/2018/5/colors/Iconchunking_neutralbg_colorful1" csCatId="colorful" phldr="1"/>
      <dgm:spPr/>
      <dgm:t>
        <a:bodyPr/>
        <a:lstStyle/>
        <a:p>
          <a:endParaRPr lang="en-US"/>
        </a:p>
      </dgm:t>
    </dgm:pt>
    <dgm:pt modelId="{BBDB0DD7-6B38-43E4-BBB7-E079F0060D6C}">
      <dgm:prSet/>
      <dgm:spPr/>
      <dgm:t>
        <a:bodyPr/>
        <a:lstStyle/>
        <a:p>
          <a:pPr>
            <a:defRPr b="1"/>
          </a:pPr>
          <a:r>
            <a:rPr lang="en-US" b="1"/>
            <a:t>PSYCKES Flags</a:t>
          </a:r>
          <a:endParaRPr lang="en-US"/>
        </a:p>
      </dgm:t>
    </dgm:pt>
    <dgm:pt modelId="{0CA7616A-95E3-4362-84AE-DC72E3D08374}" type="parTrans" cxnId="{9A6979F5-1AF5-43FF-BEB9-59746DA7EC0A}">
      <dgm:prSet/>
      <dgm:spPr/>
      <dgm:t>
        <a:bodyPr/>
        <a:lstStyle/>
        <a:p>
          <a:endParaRPr lang="en-US"/>
        </a:p>
      </dgm:t>
    </dgm:pt>
    <dgm:pt modelId="{115DEF12-E5B1-4B19-810C-C1EF586ADD18}" type="sibTrans" cxnId="{9A6979F5-1AF5-43FF-BEB9-59746DA7EC0A}">
      <dgm:prSet/>
      <dgm:spPr/>
      <dgm:t>
        <a:bodyPr/>
        <a:lstStyle/>
        <a:p>
          <a:endParaRPr lang="en-US"/>
        </a:p>
      </dgm:t>
    </dgm:pt>
    <dgm:pt modelId="{D0F22EBC-E31F-4365-8E60-E3644DACC204}">
      <dgm:prSet/>
      <dgm:spPr/>
      <dgm:t>
        <a:bodyPr/>
        <a:lstStyle/>
        <a:p>
          <a:r>
            <a:rPr lang="en-US"/>
            <a:t>MAPP/IT Subcommittee working through the issues</a:t>
          </a:r>
        </a:p>
      </dgm:t>
    </dgm:pt>
    <dgm:pt modelId="{78A9901D-0E61-475D-B344-5F0B3CED7F49}" type="parTrans" cxnId="{31B97451-44EB-482F-A45B-FE5AEC2F7E84}">
      <dgm:prSet/>
      <dgm:spPr/>
      <dgm:t>
        <a:bodyPr/>
        <a:lstStyle/>
        <a:p>
          <a:endParaRPr lang="en-US"/>
        </a:p>
      </dgm:t>
    </dgm:pt>
    <dgm:pt modelId="{16F1DB5E-3A6B-4EE1-A429-2884389647A9}" type="sibTrans" cxnId="{31B97451-44EB-482F-A45B-FE5AEC2F7E84}">
      <dgm:prSet/>
      <dgm:spPr/>
      <dgm:t>
        <a:bodyPr/>
        <a:lstStyle/>
        <a:p>
          <a:endParaRPr lang="en-US"/>
        </a:p>
      </dgm:t>
    </dgm:pt>
    <dgm:pt modelId="{72A916FE-8D63-4BD1-8573-FCFCA624ECE2}">
      <dgm:prSet/>
      <dgm:spPr/>
      <dgm:t>
        <a:bodyPr/>
        <a:lstStyle/>
        <a:p>
          <a:pPr>
            <a:defRPr b="1"/>
          </a:pPr>
          <a:r>
            <a:rPr lang="en-US" b="1"/>
            <a:t>Clinical Discretion</a:t>
          </a:r>
          <a:endParaRPr lang="en-US"/>
        </a:p>
      </dgm:t>
    </dgm:pt>
    <dgm:pt modelId="{D9E12395-5997-4943-A1C6-76FBCDA02A6B}" type="parTrans" cxnId="{CFD064DA-1C84-4506-9E30-D52C8B77954A}">
      <dgm:prSet/>
      <dgm:spPr/>
      <dgm:t>
        <a:bodyPr/>
        <a:lstStyle/>
        <a:p>
          <a:endParaRPr lang="en-US"/>
        </a:p>
      </dgm:t>
    </dgm:pt>
    <dgm:pt modelId="{6D4E00C8-297D-4353-A5F8-23C8717A90A5}" type="sibTrans" cxnId="{CFD064DA-1C84-4506-9E30-D52C8B77954A}">
      <dgm:prSet/>
      <dgm:spPr/>
      <dgm:t>
        <a:bodyPr/>
        <a:lstStyle/>
        <a:p>
          <a:endParaRPr lang="en-US"/>
        </a:p>
      </dgm:t>
    </dgm:pt>
    <dgm:pt modelId="{C21342B8-219E-4F37-BFF0-7C2FE9B24437}">
      <dgm:prSet/>
      <dgm:spPr/>
      <dgm:t>
        <a:bodyPr/>
        <a:lstStyle/>
        <a:p>
          <a:pPr>
            <a:defRPr b="1"/>
          </a:pPr>
          <a:r>
            <a:rPr lang="en-US" b="1"/>
            <a:t>NYC Coordination </a:t>
          </a:r>
          <a:endParaRPr lang="en-US"/>
        </a:p>
      </dgm:t>
    </dgm:pt>
    <dgm:pt modelId="{49A53AE4-D103-4397-A188-6BE97F6F4F93}" type="parTrans" cxnId="{1C443EFD-74C5-49E6-900F-F035E1B4569F}">
      <dgm:prSet/>
      <dgm:spPr/>
      <dgm:t>
        <a:bodyPr/>
        <a:lstStyle/>
        <a:p>
          <a:endParaRPr lang="en-US"/>
        </a:p>
      </dgm:t>
    </dgm:pt>
    <dgm:pt modelId="{4616A6DD-C3C7-490F-890C-9E6923BBBEEF}" type="sibTrans" cxnId="{1C443EFD-74C5-49E6-900F-F035E1B4569F}">
      <dgm:prSet/>
      <dgm:spPr/>
      <dgm:t>
        <a:bodyPr/>
        <a:lstStyle/>
        <a:p>
          <a:endParaRPr lang="en-US"/>
        </a:p>
      </dgm:t>
    </dgm:pt>
    <dgm:pt modelId="{69249DF0-ECE0-4024-9EC0-B86BD21930A1}" type="pres">
      <dgm:prSet presAssocID="{5F66D5BE-D100-4787-BCC0-3215CD831961}" presName="root" presStyleCnt="0">
        <dgm:presLayoutVars>
          <dgm:dir/>
          <dgm:resizeHandles val="exact"/>
        </dgm:presLayoutVars>
      </dgm:prSet>
      <dgm:spPr/>
    </dgm:pt>
    <dgm:pt modelId="{EB7FF05D-6A2B-4F23-8EC8-679B7A2EC7FB}" type="pres">
      <dgm:prSet presAssocID="{BBDB0DD7-6B38-43E4-BBB7-E079F0060D6C}" presName="compNode" presStyleCnt="0"/>
      <dgm:spPr/>
    </dgm:pt>
    <dgm:pt modelId="{AC535D6D-A883-49EE-9A30-7D2ED8444574}" type="pres">
      <dgm:prSet presAssocID="{BBDB0DD7-6B38-43E4-BBB7-E079F0060D6C}"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lag"/>
        </a:ext>
      </dgm:extLst>
    </dgm:pt>
    <dgm:pt modelId="{D107EDD0-0CCB-47C7-B4A4-DC6FF1C80FCA}" type="pres">
      <dgm:prSet presAssocID="{BBDB0DD7-6B38-43E4-BBB7-E079F0060D6C}" presName="iconSpace" presStyleCnt="0"/>
      <dgm:spPr/>
    </dgm:pt>
    <dgm:pt modelId="{CDEDABE7-0AD5-41CF-B0C5-C5A7B53B1B87}" type="pres">
      <dgm:prSet presAssocID="{BBDB0DD7-6B38-43E4-BBB7-E079F0060D6C}" presName="parTx" presStyleLbl="revTx" presStyleIdx="0" presStyleCnt="6">
        <dgm:presLayoutVars>
          <dgm:chMax val="0"/>
          <dgm:chPref val="0"/>
        </dgm:presLayoutVars>
      </dgm:prSet>
      <dgm:spPr/>
    </dgm:pt>
    <dgm:pt modelId="{67EB7C8B-62E0-42FA-B07B-732776C63ACF}" type="pres">
      <dgm:prSet presAssocID="{BBDB0DD7-6B38-43E4-BBB7-E079F0060D6C}" presName="txSpace" presStyleCnt="0"/>
      <dgm:spPr/>
    </dgm:pt>
    <dgm:pt modelId="{93ED1F44-396F-486D-B39F-1C811C869AFE}" type="pres">
      <dgm:prSet presAssocID="{BBDB0DD7-6B38-43E4-BBB7-E079F0060D6C}" presName="desTx" presStyleLbl="revTx" presStyleIdx="1" presStyleCnt="6">
        <dgm:presLayoutVars/>
      </dgm:prSet>
      <dgm:spPr/>
    </dgm:pt>
    <dgm:pt modelId="{69F0EDF2-675B-4DB7-A421-0F70E86AEAE1}" type="pres">
      <dgm:prSet presAssocID="{115DEF12-E5B1-4B19-810C-C1EF586ADD18}" presName="sibTrans" presStyleCnt="0"/>
      <dgm:spPr/>
    </dgm:pt>
    <dgm:pt modelId="{45BE6166-30B3-41B0-83C4-20A6C0362005}" type="pres">
      <dgm:prSet presAssocID="{72A916FE-8D63-4BD1-8573-FCFCA624ECE2}" presName="compNode" presStyleCnt="0"/>
      <dgm:spPr/>
    </dgm:pt>
    <dgm:pt modelId="{4B498BDB-5800-4718-9560-F4369C2CD75F}" type="pres">
      <dgm:prSet presAssocID="{72A916FE-8D63-4BD1-8573-FCFCA624ECE2}"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ethoscope"/>
        </a:ext>
      </dgm:extLst>
    </dgm:pt>
    <dgm:pt modelId="{DAB136B1-00CD-47A6-842D-F51F62C59B9B}" type="pres">
      <dgm:prSet presAssocID="{72A916FE-8D63-4BD1-8573-FCFCA624ECE2}" presName="iconSpace" presStyleCnt="0"/>
      <dgm:spPr/>
    </dgm:pt>
    <dgm:pt modelId="{82376C4D-4439-4AC2-B6DB-0FDC4686AA10}" type="pres">
      <dgm:prSet presAssocID="{72A916FE-8D63-4BD1-8573-FCFCA624ECE2}" presName="parTx" presStyleLbl="revTx" presStyleIdx="2" presStyleCnt="6">
        <dgm:presLayoutVars>
          <dgm:chMax val="0"/>
          <dgm:chPref val="0"/>
        </dgm:presLayoutVars>
      </dgm:prSet>
      <dgm:spPr/>
    </dgm:pt>
    <dgm:pt modelId="{39775190-CA17-4609-A3E8-438DE80A0014}" type="pres">
      <dgm:prSet presAssocID="{72A916FE-8D63-4BD1-8573-FCFCA624ECE2}" presName="txSpace" presStyleCnt="0"/>
      <dgm:spPr/>
    </dgm:pt>
    <dgm:pt modelId="{3DBDEB4B-8E4C-4947-9E65-5322F3C6D76E}" type="pres">
      <dgm:prSet presAssocID="{72A916FE-8D63-4BD1-8573-FCFCA624ECE2}" presName="desTx" presStyleLbl="revTx" presStyleIdx="3" presStyleCnt="6">
        <dgm:presLayoutVars/>
      </dgm:prSet>
      <dgm:spPr/>
    </dgm:pt>
    <dgm:pt modelId="{D175F866-372E-41F5-953B-4C18099186B3}" type="pres">
      <dgm:prSet presAssocID="{6D4E00C8-297D-4353-A5F8-23C8717A90A5}" presName="sibTrans" presStyleCnt="0"/>
      <dgm:spPr/>
    </dgm:pt>
    <dgm:pt modelId="{EAF33735-4344-4856-8093-C9A272AC7302}" type="pres">
      <dgm:prSet presAssocID="{C21342B8-219E-4F37-BFF0-7C2FE9B24437}" presName="compNode" presStyleCnt="0"/>
      <dgm:spPr/>
    </dgm:pt>
    <dgm:pt modelId="{D9323FC6-5AEB-4164-B0E2-3F6F611E930F}" type="pres">
      <dgm:prSet presAssocID="{C21342B8-219E-4F37-BFF0-7C2FE9B24437}"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Handshake"/>
        </a:ext>
      </dgm:extLst>
    </dgm:pt>
    <dgm:pt modelId="{31E57471-F34A-4122-A159-3A0AAD6FC44B}" type="pres">
      <dgm:prSet presAssocID="{C21342B8-219E-4F37-BFF0-7C2FE9B24437}" presName="iconSpace" presStyleCnt="0"/>
      <dgm:spPr/>
    </dgm:pt>
    <dgm:pt modelId="{0DC22814-7E2C-4859-AEBF-557053030088}" type="pres">
      <dgm:prSet presAssocID="{C21342B8-219E-4F37-BFF0-7C2FE9B24437}" presName="parTx" presStyleLbl="revTx" presStyleIdx="4" presStyleCnt="6">
        <dgm:presLayoutVars>
          <dgm:chMax val="0"/>
          <dgm:chPref val="0"/>
        </dgm:presLayoutVars>
      </dgm:prSet>
      <dgm:spPr/>
    </dgm:pt>
    <dgm:pt modelId="{41620B92-730A-4C8B-8262-5B01B5516CBA}" type="pres">
      <dgm:prSet presAssocID="{C21342B8-219E-4F37-BFF0-7C2FE9B24437}" presName="txSpace" presStyleCnt="0"/>
      <dgm:spPr/>
    </dgm:pt>
    <dgm:pt modelId="{6E5F3ED2-5336-410F-8959-A9AE5BAAFD90}" type="pres">
      <dgm:prSet presAssocID="{C21342B8-219E-4F37-BFF0-7C2FE9B24437}" presName="desTx" presStyleLbl="revTx" presStyleIdx="5" presStyleCnt="6">
        <dgm:presLayoutVars/>
      </dgm:prSet>
      <dgm:spPr/>
    </dgm:pt>
  </dgm:ptLst>
  <dgm:cxnLst>
    <dgm:cxn modelId="{8127DD33-CF14-4B90-B47F-D886CD2CBC2D}" type="presOf" srcId="{BBDB0DD7-6B38-43E4-BBB7-E079F0060D6C}" destId="{CDEDABE7-0AD5-41CF-B0C5-C5A7B53B1B87}" srcOrd="0" destOrd="0" presId="urn:microsoft.com/office/officeart/2018/5/layout/CenteredIconLabelDescriptionList"/>
    <dgm:cxn modelId="{31B97451-44EB-482F-A45B-FE5AEC2F7E84}" srcId="{BBDB0DD7-6B38-43E4-BBB7-E079F0060D6C}" destId="{D0F22EBC-E31F-4365-8E60-E3644DACC204}" srcOrd="0" destOrd="0" parTransId="{78A9901D-0E61-475D-B344-5F0B3CED7F49}" sibTransId="{16F1DB5E-3A6B-4EE1-A429-2884389647A9}"/>
    <dgm:cxn modelId="{71040C52-2B02-4592-BBBE-AA8864F0598A}" type="presOf" srcId="{C21342B8-219E-4F37-BFF0-7C2FE9B24437}" destId="{0DC22814-7E2C-4859-AEBF-557053030088}" srcOrd="0" destOrd="0" presId="urn:microsoft.com/office/officeart/2018/5/layout/CenteredIconLabelDescriptionList"/>
    <dgm:cxn modelId="{B60A9FAC-3CF3-46CC-873E-31190B3B2D73}" type="presOf" srcId="{72A916FE-8D63-4BD1-8573-FCFCA624ECE2}" destId="{82376C4D-4439-4AC2-B6DB-0FDC4686AA10}" srcOrd="0" destOrd="0" presId="urn:microsoft.com/office/officeart/2018/5/layout/CenteredIconLabelDescriptionList"/>
    <dgm:cxn modelId="{EB696ECA-C991-47C6-A4D0-05BD02E419F8}" type="presOf" srcId="{D0F22EBC-E31F-4365-8E60-E3644DACC204}" destId="{93ED1F44-396F-486D-B39F-1C811C869AFE}" srcOrd="0" destOrd="0" presId="urn:microsoft.com/office/officeart/2018/5/layout/CenteredIconLabelDescriptionList"/>
    <dgm:cxn modelId="{CFD064DA-1C84-4506-9E30-D52C8B77954A}" srcId="{5F66D5BE-D100-4787-BCC0-3215CD831961}" destId="{72A916FE-8D63-4BD1-8573-FCFCA624ECE2}" srcOrd="1" destOrd="0" parTransId="{D9E12395-5997-4943-A1C6-76FBCDA02A6B}" sibTransId="{6D4E00C8-297D-4353-A5F8-23C8717A90A5}"/>
    <dgm:cxn modelId="{9A6979F5-1AF5-43FF-BEB9-59746DA7EC0A}" srcId="{5F66D5BE-D100-4787-BCC0-3215CD831961}" destId="{BBDB0DD7-6B38-43E4-BBB7-E079F0060D6C}" srcOrd="0" destOrd="0" parTransId="{0CA7616A-95E3-4362-84AE-DC72E3D08374}" sibTransId="{115DEF12-E5B1-4B19-810C-C1EF586ADD18}"/>
    <dgm:cxn modelId="{1C443EFD-74C5-49E6-900F-F035E1B4569F}" srcId="{5F66D5BE-D100-4787-BCC0-3215CD831961}" destId="{C21342B8-219E-4F37-BFF0-7C2FE9B24437}" srcOrd="2" destOrd="0" parTransId="{49A53AE4-D103-4397-A188-6BE97F6F4F93}" sibTransId="{4616A6DD-C3C7-490F-890C-9E6923BBBEEF}"/>
    <dgm:cxn modelId="{1FF5B5FE-A075-4807-B65C-F41C7EE4D939}" type="presOf" srcId="{5F66D5BE-D100-4787-BCC0-3215CD831961}" destId="{69249DF0-ECE0-4024-9EC0-B86BD21930A1}" srcOrd="0" destOrd="0" presId="urn:microsoft.com/office/officeart/2018/5/layout/CenteredIconLabelDescriptionList"/>
    <dgm:cxn modelId="{C1B87392-33FA-47B9-86C1-1C750CCB3D5E}" type="presParOf" srcId="{69249DF0-ECE0-4024-9EC0-B86BD21930A1}" destId="{EB7FF05D-6A2B-4F23-8EC8-679B7A2EC7FB}" srcOrd="0" destOrd="0" presId="urn:microsoft.com/office/officeart/2018/5/layout/CenteredIconLabelDescriptionList"/>
    <dgm:cxn modelId="{ABBD5B47-3827-4C1D-BA98-83FBA3FE000F}" type="presParOf" srcId="{EB7FF05D-6A2B-4F23-8EC8-679B7A2EC7FB}" destId="{AC535D6D-A883-49EE-9A30-7D2ED8444574}" srcOrd="0" destOrd="0" presId="urn:microsoft.com/office/officeart/2018/5/layout/CenteredIconLabelDescriptionList"/>
    <dgm:cxn modelId="{6E58089F-5CBE-471F-AA32-A7B8ED9952D9}" type="presParOf" srcId="{EB7FF05D-6A2B-4F23-8EC8-679B7A2EC7FB}" destId="{D107EDD0-0CCB-47C7-B4A4-DC6FF1C80FCA}" srcOrd="1" destOrd="0" presId="urn:microsoft.com/office/officeart/2018/5/layout/CenteredIconLabelDescriptionList"/>
    <dgm:cxn modelId="{DA82E487-A1E0-4C99-BED1-E6CF0D55E249}" type="presParOf" srcId="{EB7FF05D-6A2B-4F23-8EC8-679B7A2EC7FB}" destId="{CDEDABE7-0AD5-41CF-B0C5-C5A7B53B1B87}" srcOrd="2" destOrd="0" presId="urn:microsoft.com/office/officeart/2018/5/layout/CenteredIconLabelDescriptionList"/>
    <dgm:cxn modelId="{1BF5C3DE-E624-42AC-82DD-ED7BC04A3305}" type="presParOf" srcId="{EB7FF05D-6A2B-4F23-8EC8-679B7A2EC7FB}" destId="{67EB7C8B-62E0-42FA-B07B-732776C63ACF}" srcOrd="3" destOrd="0" presId="urn:microsoft.com/office/officeart/2018/5/layout/CenteredIconLabelDescriptionList"/>
    <dgm:cxn modelId="{7A531F00-D10B-4768-AC28-970353E9DCE1}" type="presParOf" srcId="{EB7FF05D-6A2B-4F23-8EC8-679B7A2EC7FB}" destId="{93ED1F44-396F-486D-B39F-1C811C869AFE}" srcOrd="4" destOrd="0" presId="urn:microsoft.com/office/officeart/2018/5/layout/CenteredIconLabelDescriptionList"/>
    <dgm:cxn modelId="{F280A8E6-2F1C-43D7-BB4E-3CBBBDD47764}" type="presParOf" srcId="{69249DF0-ECE0-4024-9EC0-B86BD21930A1}" destId="{69F0EDF2-675B-4DB7-A421-0F70E86AEAE1}" srcOrd="1" destOrd="0" presId="urn:microsoft.com/office/officeart/2018/5/layout/CenteredIconLabelDescriptionList"/>
    <dgm:cxn modelId="{0AA05E65-BBE4-4299-906E-847FE4285332}" type="presParOf" srcId="{69249DF0-ECE0-4024-9EC0-B86BD21930A1}" destId="{45BE6166-30B3-41B0-83C4-20A6C0362005}" srcOrd="2" destOrd="0" presId="urn:microsoft.com/office/officeart/2018/5/layout/CenteredIconLabelDescriptionList"/>
    <dgm:cxn modelId="{59A7700F-92C2-43FA-8D2D-B063D01264ED}" type="presParOf" srcId="{45BE6166-30B3-41B0-83C4-20A6C0362005}" destId="{4B498BDB-5800-4718-9560-F4369C2CD75F}" srcOrd="0" destOrd="0" presId="urn:microsoft.com/office/officeart/2018/5/layout/CenteredIconLabelDescriptionList"/>
    <dgm:cxn modelId="{B8F2FB90-95E7-4741-A796-12DE26AE319B}" type="presParOf" srcId="{45BE6166-30B3-41B0-83C4-20A6C0362005}" destId="{DAB136B1-00CD-47A6-842D-F51F62C59B9B}" srcOrd="1" destOrd="0" presId="urn:microsoft.com/office/officeart/2018/5/layout/CenteredIconLabelDescriptionList"/>
    <dgm:cxn modelId="{D18F4244-AEB8-4DB6-B6BF-C73BCED70836}" type="presParOf" srcId="{45BE6166-30B3-41B0-83C4-20A6C0362005}" destId="{82376C4D-4439-4AC2-B6DB-0FDC4686AA10}" srcOrd="2" destOrd="0" presId="urn:microsoft.com/office/officeart/2018/5/layout/CenteredIconLabelDescriptionList"/>
    <dgm:cxn modelId="{E79763E9-3198-4FAD-A47D-B6713F967C28}" type="presParOf" srcId="{45BE6166-30B3-41B0-83C4-20A6C0362005}" destId="{39775190-CA17-4609-A3E8-438DE80A0014}" srcOrd="3" destOrd="0" presId="urn:microsoft.com/office/officeart/2018/5/layout/CenteredIconLabelDescriptionList"/>
    <dgm:cxn modelId="{3B06495C-9DF4-4B25-BD5E-F5FF6FE7CF02}" type="presParOf" srcId="{45BE6166-30B3-41B0-83C4-20A6C0362005}" destId="{3DBDEB4B-8E4C-4947-9E65-5322F3C6D76E}" srcOrd="4" destOrd="0" presId="urn:microsoft.com/office/officeart/2018/5/layout/CenteredIconLabelDescriptionList"/>
    <dgm:cxn modelId="{BE1D77BA-6F09-4CF9-AABB-3C8D114F775C}" type="presParOf" srcId="{69249DF0-ECE0-4024-9EC0-B86BD21930A1}" destId="{D175F866-372E-41F5-953B-4C18099186B3}" srcOrd="3" destOrd="0" presId="urn:microsoft.com/office/officeart/2018/5/layout/CenteredIconLabelDescriptionList"/>
    <dgm:cxn modelId="{F7A6A313-D6B6-4BA1-966D-A0B37B696F4C}" type="presParOf" srcId="{69249DF0-ECE0-4024-9EC0-B86BD21930A1}" destId="{EAF33735-4344-4856-8093-C9A272AC7302}" srcOrd="4" destOrd="0" presId="urn:microsoft.com/office/officeart/2018/5/layout/CenteredIconLabelDescriptionList"/>
    <dgm:cxn modelId="{8C0D0F20-3FA9-4AA1-AE56-D3A0EFB4737D}" type="presParOf" srcId="{EAF33735-4344-4856-8093-C9A272AC7302}" destId="{D9323FC6-5AEB-4164-B0E2-3F6F611E930F}" srcOrd="0" destOrd="0" presId="urn:microsoft.com/office/officeart/2018/5/layout/CenteredIconLabelDescriptionList"/>
    <dgm:cxn modelId="{89804383-A6AB-4E88-85AA-2662D43D7895}" type="presParOf" srcId="{EAF33735-4344-4856-8093-C9A272AC7302}" destId="{31E57471-F34A-4122-A159-3A0AAD6FC44B}" srcOrd="1" destOrd="0" presId="urn:microsoft.com/office/officeart/2018/5/layout/CenteredIconLabelDescriptionList"/>
    <dgm:cxn modelId="{88F8C3F6-DE9F-4386-8175-7F6693D1114D}" type="presParOf" srcId="{EAF33735-4344-4856-8093-C9A272AC7302}" destId="{0DC22814-7E2C-4859-AEBF-557053030088}" srcOrd="2" destOrd="0" presId="urn:microsoft.com/office/officeart/2018/5/layout/CenteredIconLabelDescriptionList"/>
    <dgm:cxn modelId="{CB8237EA-FD3E-4A15-96FF-8930E9DA8318}" type="presParOf" srcId="{EAF33735-4344-4856-8093-C9A272AC7302}" destId="{41620B92-730A-4C8B-8262-5B01B5516CBA}" srcOrd="3" destOrd="0" presId="urn:microsoft.com/office/officeart/2018/5/layout/CenteredIconLabelDescriptionList"/>
    <dgm:cxn modelId="{3ADF23FE-0F25-49B5-9362-01B95F8E584B}" type="presParOf" srcId="{EAF33735-4344-4856-8093-C9A272AC7302}" destId="{6E5F3ED2-5336-410F-8959-A9AE5BAAFD90}"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F64F9-BA6E-4B68-850F-8A7BBAAA4DC7}">
      <dsp:nvSpPr>
        <dsp:cNvPr id="0" name=""/>
        <dsp:cNvSpPr/>
      </dsp:nvSpPr>
      <dsp:spPr>
        <a:xfrm>
          <a:off x="0" y="3890"/>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3FF1BD7-C360-4B2E-8CE4-4F280E0CF70A}">
      <dsp:nvSpPr>
        <dsp:cNvPr id="0" name=""/>
        <dsp:cNvSpPr/>
      </dsp:nvSpPr>
      <dsp:spPr>
        <a:xfrm>
          <a:off x="250661" y="190332"/>
          <a:ext cx="455748" cy="45574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1859CBAC-6536-4446-92D3-C9DB3FCA9258}">
      <dsp:nvSpPr>
        <dsp:cNvPr id="0" name=""/>
        <dsp:cNvSpPr/>
      </dsp:nvSpPr>
      <dsp:spPr>
        <a:xfrm>
          <a:off x="957071" y="3890"/>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100000"/>
            </a:lnSpc>
            <a:spcBef>
              <a:spcPct val="0"/>
            </a:spcBef>
            <a:spcAft>
              <a:spcPct val="35000"/>
            </a:spcAft>
            <a:buNone/>
          </a:pPr>
          <a:r>
            <a:rPr lang="en-US" sz="1900" kern="1200"/>
            <a:t>Announcements</a:t>
          </a:r>
        </a:p>
      </dsp:txBody>
      <dsp:txXfrm>
        <a:off x="957071" y="3890"/>
        <a:ext cx="5671732" cy="828633"/>
      </dsp:txXfrm>
    </dsp:sp>
    <dsp:sp modelId="{0C4B1648-5396-4D90-AC25-3C02171584F6}">
      <dsp:nvSpPr>
        <dsp:cNvPr id="0" name=""/>
        <dsp:cNvSpPr/>
      </dsp:nvSpPr>
      <dsp:spPr>
        <a:xfrm>
          <a:off x="0" y="1039682"/>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D0A99E-EB3C-4C37-975F-E5099D343D14}">
      <dsp:nvSpPr>
        <dsp:cNvPr id="0" name=""/>
        <dsp:cNvSpPr/>
      </dsp:nvSpPr>
      <dsp:spPr>
        <a:xfrm>
          <a:off x="250661" y="1226124"/>
          <a:ext cx="455748" cy="455748"/>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E033F28-1590-47F7-8FBD-C0F90941A029}">
      <dsp:nvSpPr>
        <dsp:cNvPr id="0" name=""/>
        <dsp:cNvSpPr/>
      </dsp:nvSpPr>
      <dsp:spPr>
        <a:xfrm>
          <a:off x="957071" y="1039682"/>
          <a:ext cx="2982961"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100000"/>
            </a:lnSpc>
            <a:spcBef>
              <a:spcPct val="0"/>
            </a:spcBef>
            <a:spcAft>
              <a:spcPct val="35000"/>
            </a:spcAft>
            <a:buNone/>
          </a:pPr>
          <a:r>
            <a:rPr lang="en-US" sz="1900" kern="1200"/>
            <a:t>Health Home Advocacy</a:t>
          </a:r>
        </a:p>
      </dsp:txBody>
      <dsp:txXfrm>
        <a:off x="957071" y="1039682"/>
        <a:ext cx="2982961" cy="828633"/>
      </dsp:txXfrm>
    </dsp:sp>
    <dsp:sp modelId="{2ACE83FC-68A6-4607-B616-3396DE2A63D8}">
      <dsp:nvSpPr>
        <dsp:cNvPr id="0" name=""/>
        <dsp:cNvSpPr/>
      </dsp:nvSpPr>
      <dsp:spPr>
        <a:xfrm>
          <a:off x="3940033" y="1039682"/>
          <a:ext cx="2688770"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3940033" y="1039682"/>
        <a:ext cx="2688770" cy="828633"/>
      </dsp:txXfrm>
    </dsp:sp>
    <dsp:sp modelId="{CEA6C39F-DEF3-4FA4-83C2-F16A86283480}">
      <dsp:nvSpPr>
        <dsp:cNvPr id="0" name=""/>
        <dsp:cNvSpPr/>
      </dsp:nvSpPr>
      <dsp:spPr>
        <a:xfrm>
          <a:off x="0" y="2075473"/>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940741-5880-4DCD-8DC7-37F0C5AD8AA0}">
      <dsp:nvSpPr>
        <dsp:cNvPr id="0" name=""/>
        <dsp:cNvSpPr/>
      </dsp:nvSpPr>
      <dsp:spPr>
        <a:xfrm>
          <a:off x="250661" y="2261916"/>
          <a:ext cx="455748" cy="455748"/>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D5903E3-523E-4F45-9615-209AC7D22996}">
      <dsp:nvSpPr>
        <dsp:cNvPr id="0" name=""/>
        <dsp:cNvSpPr/>
      </dsp:nvSpPr>
      <dsp:spPr>
        <a:xfrm>
          <a:off x="957071" y="2075473"/>
          <a:ext cx="2982961"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100000"/>
            </a:lnSpc>
            <a:spcBef>
              <a:spcPct val="0"/>
            </a:spcBef>
            <a:spcAft>
              <a:spcPct val="35000"/>
            </a:spcAft>
            <a:buNone/>
          </a:pPr>
          <a:r>
            <a:rPr lang="en-US" sz="1900" kern="1200"/>
            <a:t>Health Home Policy</a:t>
          </a:r>
        </a:p>
      </dsp:txBody>
      <dsp:txXfrm>
        <a:off x="957071" y="2075473"/>
        <a:ext cx="2982961" cy="828633"/>
      </dsp:txXfrm>
    </dsp:sp>
    <dsp:sp modelId="{50B4DAC3-C382-410E-82FA-4E0E1F298B82}">
      <dsp:nvSpPr>
        <dsp:cNvPr id="0" name=""/>
        <dsp:cNvSpPr/>
      </dsp:nvSpPr>
      <dsp:spPr>
        <a:xfrm>
          <a:off x="3940033" y="2075473"/>
          <a:ext cx="2688770"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3940033" y="2075473"/>
        <a:ext cx="2688770" cy="828633"/>
      </dsp:txXfrm>
    </dsp:sp>
    <dsp:sp modelId="{7D80BA8F-1B32-4CDD-B8B9-38883DCAE189}">
      <dsp:nvSpPr>
        <dsp:cNvPr id="0" name=""/>
        <dsp:cNvSpPr/>
      </dsp:nvSpPr>
      <dsp:spPr>
        <a:xfrm>
          <a:off x="0" y="3111265"/>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041612C-55FD-4D20-B41A-CEF769FF88BF}">
      <dsp:nvSpPr>
        <dsp:cNvPr id="0" name=""/>
        <dsp:cNvSpPr/>
      </dsp:nvSpPr>
      <dsp:spPr>
        <a:xfrm>
          <a:off x="250661" y="3297708"/>
          <a:ext cx="455748" cy="455748"/>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96123A9-6BF6-4B51-8DE6-41E1605800B0}">
      <dsp:nvSpPr>
        <dsp:cNvPr id="0" name=""/>
        <dsp:cNvSpPr/>
      </dsp:nvSpPr>
      <dsp:spPr>
        <a:xfrm>
          <a:off x="957071" y="3111265"/>
          <a:ext cx="2982961"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100000"/>
            </a:lnSpc>
            <a:spcBef>
              <a:spcPct val="0"/>
            </a:spcBef>
            <a:spcAft>
              <a:spcPct val="35000"/>
            </a:spcAft>
            <a:buNone/>
          </a:pPr>
          <a:r>
            <a:rPr lang="en-US" sz="1900" kern="1200"/>
            <a:t>HH Coalition Workgroups</a:t>
          </a:r>
        </a:p>
      </dsp:txBody>
      <dsp:txXfrm>
        <a:off x="957071" y="3111265"/>
        <a:ext cx="2982961" cy="828633"/>
      </dsp:txXfrm>
    </dsp:sp>
    <dsp:sp modelId="{996E137D-E368-4C29-B400-91F5478DA8B1}">
      <dsp:nvSpPr>
        <dsp:cNvPr id="0" name=""/>
        <dsp:cNvSpPr/>
      </dsp:nvSpPr>
      <dsp:spPr>
        <a:xfrm>
          <a:off x="3940033" y="3111265"/>
          <a:ext cx="2688770"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00100">
            <a:lnSpc>
              <a:spcPct val="100000"/>
            </a:lnSpc>
            <a:spcBef>
              <a:spcPct val="0"/>
            </a:spcBef>
            <a:spcAft>
              <a:spcPct val="35000"/>
            </a:spcAft>
            <a:buNone/>
          </a:pPr>
          <a:endParaRPr lang="en-US" sz="1800" kern="1200" dirty="0"/>
        </a:p>
      </dsp:txBody>
      <dsp:txXfrm>
        <a:off x="3940033" y="3111265"/>
        <a:ext cx="2688770" cy="828633"/>
      </dsp:txXfrm>
    </dsp:sp>
    <dsp:sp modelId="{70D6110C-2D1A-416F-A046-3A004106C67E}">
      <dsp:nvSpPr>
        <dsp:cNvPr id="0" name=""/>
        <dsp:cNvSpPr/>
      </dsp:nvSpPr>
      <dsp:spPr>
        <a:xfrm>
          <a:off x="0" y="4147057"/>
          <a:ext cx="6628804" cy="828633"/>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B3A97F-8AA8-446E-BADA-3F946CF3E856}">
      <dsp:nvSpPr>
        <dsp:cNvPr id="0" name=""/>
        <dsp:cNvSpPr/>
      </dsp:nvSpPr>
      <dsp:spPr>
        <a:xfrm>
          <a:off x="250661" y="4333499"/>
          <a:ext cx="455748" cy="455748"/>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2058421-5517-4B71-A843-8EE97BFAC05D}">
      <dsp:nvSpPr>
        <dsp:cNvPr id="0" name=""/>
        <dsp:cNvSpPr/>
      </dsp:nvSpPr>
      <dsp:spPr>
        <a:xfrm>
          <a:off x="957071" y="4147057"/>
          <a:ext cx="5671732" cy="82863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7697" tIns="87697" rIns="87697" bIns="87697" numCol="1" spcCol="1270" anchor="ctr" anchorCtr="0">
          <a:noAutofit/>
        </a:bodyPr>
        <a:lstStyle/>
        <a:p>
          <a:pPr marL="0" lvl="0" indent="0" algn="l" defTabSz="844550">
            <a:lnSpc>
              <a:spcPct val="100000"/>
            </a:lnSpc>
            <a:spcBef>
              <a:spcPct val="0"/>
            </a:spcBef>
            <a:spcAft>
              <a:spcPct val="35000"/>
            </a:spcAft>
            <a:buNone/>
          </a:pPr>
          <a:r>
            <a:rPr lang="en-US" sz="1900" kern="1200"/>
            <a:t>Ask a Health Home</a:t>
          </a:r>
        </a:p>
      </dsp:txBody>
      <dsp:txXfrm>
        <a:off x="957071" y="4147057"/>
        <a:ext cx="5671732" cy="8286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535D6D-A883-49EE-9A30-7D2ED8444574}">
      <dsp:nvSpPr>
        <dsp:cNvPr id="0" name=""/>
        <dsp:cNvSpPr/>
      </dsp:nvSpPr>
      <dsp:spPr>
        <a:xfrm>
          <a:off x="936253" y="1037561"/>
          <a:ext cx="1004062" cy="100406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DEDABE7-0AD5-41CF-B0C5-C5A7B53B1B87}">
      <dsp:nvSpPr>
        <dsp:cNvPr id="0" name=""/>
        <dsp:cNvSpPr/>
      </dsp:nvSpPr>
      <dsp:spPr>
        <a:xfrm>
          <a:off x="3910" y="2128413"/>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b="1"/>
          </a:pPr>
          <a:r>
            <a:rPr lang="en-US" sz="2600" b="1" kern="1200"/>
            <a:t>PSYCKES Flags</a:t>
          </a:r>
          <a:endParaRPr lang="en-US" sz="2600" kern="1200"/>
        </a:p>
      </dsp:txBody>
      <dsp:txXfrm>
        <a:off x="3910" y="2128413"/>
        <a:ext cx="2868750" cy="430312"/>
      </dsp:txXfrm>
    </dsp:sp>
    <dsp:sp modelId="{93ED1F44-396F-486D-B39F-1C811C869AFE}">
      <dsp:nvSpPr>
        <dsp:cNvPr id="0" name=""/>
        <dsp:cNvSpPr/>
      </dsp:nvSpPr>
      <dsp:spPr>
        <a:xfrm>
          <a:off x="3910" y="2599093"/>
          <a:ext cx="2868750" cy="4568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pPr>
          <a:r>
            <a:rPr lang="en-US" sz="1700" kern="1200"/>
            <a:t>MAPP/IT Subcommittee working through the issues</a:t>
          </a:r>
        </a:p>
      </dsp:txBody>
      <dsp:txXfrm>
        <a:off x="3910" y="2599093"/>
        <a:ext cx="2868750" cy="456826"/>
      </dsp:txXfrm>
    </dsp:sp>
    <dsp:sp modelId="{4B498BDB-5800-4718-9560-F4369C2CD75F}">
      <dsp:nvSpPr>
        <dsp:cNvPr id="0" name=""/>
        <dsp:cNvSpPr/>
      </dsp:nvSpPr>
      <dsp:spPr>
        <a:xfrm>
          <a:off x="4307035" y="1037561"/>
          <a:ext cx="1004062" cy="100406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82376C4D-4439-4AC2-B6DB-0FDC4686AA10}">
      <dsp:nvSpPr>
        <dsp:cNvPr id="0" name=""/>
        <dsp:cNvSpPr/>
      </dsp:nvSpPr>
      <dsp:spPr>
        <a:xfrm>
          <a:off x="3374691" y="2128413"/>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b="1"/>
          </a:pPr>
          <a:r>
            <a:rPr lang="en-US" sz="2600" b="1" kern="1200"/>
            <a:t>Clinical Discretion</a:t>
          </a:r>
          <a:endParaRPr lang="en-US" sz="2600" kern="1200"/>
        </a:p>
      </dsp:txBody>
      <dsp:txXfrm>
        <a:off x="3374691" y="2128413"/>
        <a:ext cx="2868750" cy="430312"/>
      </dsp:txXfrm>
    </dsp:sp>
    <dsp:sp modelId="{3DBDEB4B-8E4C-4947-9E65-5322F3C6D76E}">
      <dsp:nvSpPr>
        <dsp:cNvPr id="0" name=""/>
        <dsp:cNvSpPr/>
      </dsp:nvSpPr>
      <dsp:spPr>
        <a:xfrm>
          <a:off x="3374691" y="2599093"/>
          <a:ext cx="2868750" cy="456826"/>
        </a:xfrm>
        <a:prstGeom prst="rect">
          <a:avLst/>
        </a:prstGeom>
        <a:noFill/>
        <a:ln>
          <a:noFill/>
        </a:ln>
        <a:effectLst/>
      </dsp:spPr>
      <dsp:style>
        <a:lnRef idx="0">
          <a:scrgbClr r="0" g="0" b="0"/>
        </a:lnRef>
        <a:fillRef idx="0">
          <a:scrgbClr r="0" g="0" b="0"/>
        </a:fillRef>
        <a:effectRef idx="0">
          <a:scrgbClr r="0" g="0" b="0"/>
        </a:effectRef>
        <a:fontRef idx="minor"/>
      </dsp:style>
    </dsp:sp>
    <dsp:sp modelId="{D9323FC6-5AEB-4164-B0E2-3F6F611E930F}">
      <dsp:nvSpPr>
        <dsp:cNvPr id="0" name=""/>
        <dsp:cNvSpPr/>
      </dsp:nvSpPr>
      <dsp:spPr>
        <a:xfrm>
          <a:off x="7677816" y="1037561"/>
          <a:ext cx="1004062" cy="100406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DC22814-7E2C-4859-AEBF-557053030088}">
      <dsp:nvSpPr>
        <dsp:cNvPr id="0" name=""/>
        <dsp:cNvSpPr/>
      </dsp:nvSpPr>
      <dsp:spPr>
        <a:xfrm>
          <a:off x="6745472" y="2128413"/>
          <a:ext cx="2868750" cy="43031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55700">
            <a:lnSpc>
              <a:spcPct val="90000"/>
            </a:lnSpc>
            <a:spcBef>
              <a:spcPct val="0"/>
            </a:spcBef>
            <a:spcAft>
              <a:spcPct val="35000"/>
            </a:spcAft>
            <a:buNone/>
            <a:defRPr b="1"/>
          </a:pPr>
          <a:r>
            <a:rPr lang="en-US" sz="2600" b="1" kern="1200"/>
            <a:t>NYC Coordination </a:t>
          </a:r>
          <a:endParaRPr lang="en-US" sz="2600" kern="1200"/>
        </a:p>
      </dsp:txBody>
      <dsp:txXfrm>
        <a:off x="6745472" y="2128413"/>
        <a:ext cx="2868750" cy="430312"/>
      </dsp:txXfrm>
    </dsp:sp>
    <dsp:sp modelId="{6E5F3ED2-5336-410F-8959-A9AE5BAAFD90}">
      <dsp:nvSpPr>
        <dsp:cNvPr id="0" name=""/>
        <dsp:cNvSpPr/>
      </dsp:nvSpPr>
      <dsp:spPr>
        <a:xfrm>
          <a:off x="6745472" y="2599093"/>
          <a:ext cx="2868750" cy="456826"/>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D9A500-E420-4DA7-8916-61ACA3DB90D7}" type="datetimeFigureOut">
              <a:rPr lang="en-US" smtClean="0"/>
              <a:t>9/10/2026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D19547-EAEE-4BC8-B8BA-4F1CA9F687CF}" type="slidenum">
              <a:rPr lang="en-US" smtClean="0"/>
              <a:t>‹#›</a:t>
            </a:fld>
            <a:endParaRPr lang="en-US"/>
          </a:p>
        </p:txBody>
      </p:sp>
    </p:spTree>
    <p:extLst>
      <p:ext uri="{BB962C8B-B14F-4D97-AF65-F5344CB8AC3E}">
        <p14:creationId xmlns:p14="http://schemas.microsoft.com/office/powerpoint/2010/main" val="1188730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a:extLst>
              <a:ext uri="{FF2B5EF4-FFF2-40B4-BE49-F238E27FC236}">
                <a16:creationId xmlns:a16="http://schemas.microsoft.com/office/drawing/2014/main" id="{991A74F6-B5B6-4546-8BB4-94337CC60851}"/>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71" name="Notes Placeholder 2">
            <a:extLst>
              <a:ext uri="{FF2B5EF4-FFF2-40B4-BE49-F238E27FC236}">
                <a16:creationId xmlns:a16="http://schemas.microsoft.com/office/drawing/2014/main" id="{30EE78DF-B08A-4FB9-AB09-C63469C08DD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p>
        </p:txBody>
      </p:sp>
      <p:sp>
        <p:nvSpPr>
          <p:cNvPr id="7172" name="Slide Number Placeholder 3">
            <a:extLst>
              <a:ext uri="{FF2B5EF4-FFF2-40B4-BE49-F238E27FC236}">
                <a16:creationId xmlns:a16="http://schemas.microsoft.com/office/drawing/2014/main" id="{B09C3AC1-86FD-4B1F-9ADB-C13E9FE6BA4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rebuchet MS" panose="020B0603020202020204" pitchFamily="34" charset="0"/>
              </a:defRPr>
            </a:lvl1pPr>
            <a:lvl2pPr marL="1721910" indent="-660898">
              <a:defRPr>
                <a:solidFill>
                  <a:schemeClr val="tx1"/>
                </a:solidFill>
                <a:latin typeface="Trebuchet MS" panose="020B0603020202020204" pitchFamily="34" charset="0"/>
              </a:defRPr>
            </a:lvl2pPr>
            <a:lvl3pPr marL="2647172" indent="-528723">
              <a:defRPr>
                <a:solidFill>
                  <a:schemeClr val="tx1"/>
                </a:solidFill>
                <a:latin typeface="Trebuchet MS" panose="020B0603020202020204" pitchFamily="34" charset="0"/>
              </a:defRPr>
            </a:lvl3pPr>
            <a:lvl4pPr marL="3708183" indent="-528723">
              <a:defRPr>
                <a:solidFill>
                  <a:schemeClr val="tx1"/>
                </a:solidFill>
                <a:latin typeface="Trebuchet MS" panose="020B0603020202020204" pitchFamily="34" charset="0"/>
              </a:defRPr>
            </a:lvl4pPr>
            <a:lvl5pPr marL="4769188" indent="-528723">
              <a:defRPr>
                <a:solidFill>
                  <a:schemeClr val="tx1"/>
                </a:solidFill>
                <a:latin typeface="Trebuchet MS" panose="020B0603020202020204" pitchFamily="34" charset="0"/>
              </a:defRPr>
            </a:lvl5pPr>
            <a:lvl6pPr marL="5798055" indent="-528723" defTabSz="1028858" eaLnBrk="0" fontAlgn="base" hangingPunct="0">
              <a:spcBef>
                <a:spcPct val="0"/>
              </a:spcBef>
              <a:spcAft>
                <a:spcPct val="0"/>
              </a:spcAft>
              <a:defRPr>
                <a:solidFill>
                  <a:schemeClr val="tx1"/>
                </a:solidFill>
                <a:latin typeface="Trebuchet MS" panose="020B0603020202020204" pitchFamily="34" charset="0"/>
              </a:defRPr>
            </a:lvl6pPr>
            <a:lvl7pPr marL="6826912" indent="-528723" defTabSz="1028858" eaLnBrk="0" fontAlgn="base" hangingPunct="0">
              <a:spcBef>
                <a:spcPct val="0"/>
              </a:spcBef>
              <a:spcAft>
                <a:spcPct val="0"/>
              </a:spcAft>
              <a:defRPr>
                <a:solidFill>
                  <a:schemeClr val="tx1"/>
                </a:solidFill>
                <a:latin typeface="Trebuchet MS" panose="020B0603020202020204" pitchFamily="34" charset="0"/>
              </a:defRPr>
            </a:lvl7pPr>
            <a:lvl8pPr marL="7855774" indent="-528723" defTabSz="1028858" eaLnBrk="0" fontAlgn="base" hangingPunct="0">
              <a:spcBef>
                <a:spcPct val="0"/>
              </a:spcBef>
              <a:spcAft>
                <a:spcPct val="0"/>
              </a:spcAft>
              <a:defRPr>
                <a:solidFill>
                  <a:schemeClr val="tx1"/>
                </a:solidFill>
                <a:latin typeface="Trebuchet MS" panose="020B0603020202020204" pitchFamily="34" charset="0"/>
              </a:defRPr>
            </a:lvl8pPr>
            <a:lvl9pPr marL="8884630" indent="-528723" defTabSz="1028858" eaLnBrk="0" fontAlgn="base" hangingPunct="0">
              <a:spcBef>
                <a:spcPct val="0"/>
              </a:spcBef>
              <a:spcAft>
                <a:spcPct val="0"/>
              </a:spcAft>
              <a:defRPr>
                <a:solidFill>
                  <a:schemeClr val="tx1"/>
                </a:solidFill>
                <a:latin typeface="Trebuchet MS" panose="020B0603020202020204" pitchFamily="34" charset="0"/>
              </a:defRPr>
            </a:lvl9pPr>
          </a:lstStyle>
          <a:p>
            <a:pPr marL="0" marR="0" lvl="0" indent="0" algn="r" defTabSz="617362" rtl="0" eaLnBrk="1" fontAlgn="auto" latinLnBrk="0" hangingPunct="1">
              <a:lnSpc>
                <a:spcPct val="100000"/>
              </a:lnSpc>
              <a:spcBef>
                <a:spcPts val="0"/>
              </a:spcBef>
              <a:spcAft>
                <a:spcPts val="0"/>
              </a:spcAft>
              <a:buClrTx/>
              <a:buSzTx/>
              <a:buFontTx/>
              <a:buNone/>
              <a:tabLst/>
              <a:defRPr/>
            </a:pPr>
            <a:fld id="{D353D678-7ACE-4E4A-986F-4479D96B742E}" type="slidenum">
              <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rPr>
              <a:pPr marL="0" marR="0" lvl="0" indent="0" algn="r" defTabSz="617362"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MAGI-Expansion- Non-MAGI disabled, </a:t>
            </a:r>
          </a:p>
        </p:txBody>
      </p:sp>
      <p:sp>
        <p:nvSpPr>
          <p:cNvPr id="4" name="Slide Number Placeholder 3"/>
          <p:cNvSpPr>
            <a:spLocks noGrp="1"/>
          </p:cNvSpPr>
          <p:nvPr>
            <p:ph type="sldNum" sz="quarter" idx="5"/>
          </p:nvPr>
        </p:nvSpPr>
        <p:spPr/>
        <p:txBody>
          <a:bodyPr/>
          <a:lstStyle/>
          <a:p>
            <a:fld id="{2DD19547-EAEE-4BC8-B8BA-4F1CA9F687CF}" type="slidenum">
              <a:rPr lang="en-US" smtClean="0"/>
              <a:t>4</a:t>
            </a:fld>
            <a:endParaRPr lang="en-US"/>
          </a:p>
        </p:txBody>
      </p:sp>
    </p:spTree>
    <p:extLst>
      <p:ext uri="{BB962C8B-B14F-4D97-AF65-F5344CB8AC3E}">
        <p14:creationId xmlns:p14="http://schemas.microsoft.com/office/powerpoint/2010/main" val="26332208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DD19547-EAEE-4BC8-B8BA-4F1CA9F687CF}" type="slidenum">
              <a:rPr lang="en-US" smtClean="0"/>
              <a:t>20</a:t>
            </a:fld>
            <a:endParaRPr lang="en-US"/>
          </a:p>
        </p:txBody>
      </p:sp>
    </p:spTree>
    <p:extLst>
      <p:ext uri="{BB962C8B-B14F-4D97-AF65-F5344CB8AC3E}">
        <p14:creationId xmlns:p14="http://schemas.microsoft.com/office/powerpoint/2010/main" val="387565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26717691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3882495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388963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76B3E9F-EE5D-4477-BC35-322E8C08922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1557537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76B3E9F-EE5D-4477-BC35-322E8C089224}" type="datetimeFigureOut">
              <a:rPr lang="en-US" smtClean="0"/>
              <a:t>9/10/2026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918276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76B3E9F-EE5D-4477-BC35-322E8C089224}" type="datetimeFigureOut">
              <a:rPr lang="en-US" smtClean="0"/>
              <a:t>9/10/2026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1217364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76B3E9F-EE5D-4477-BC35-322E8C089224}" type="datetimeFigureOut">
              <a:rPr lang="en-US" smtClean="0"/>
              <a:t>9/10/2026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2858670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76B3E9F-EE5D-4477-BC35-322E8C08922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3391867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76B3E9F-EE5D-4477-BC35-322E8C089224}" type="datetimeFigureOut">
              <a:rPr lang="en-US" smtClean="0"/>
              <a:t>9/10/2026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123347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1972417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11322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239334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417732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3136337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26027803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76B3E9F-EE5D-4477-BC35-322E8C089224}" type="datetimeFigureOut">
              <a:rPr lang="en-US" smtClean="0"/>
              <a:t>9/10/2026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77F63-2411-48E6-9D03-0F5073FAFB1F}" type="slidenum">
              <a:rPr lang="en-US" smtClean="0"/>
              <a:t>‹#›</a:t>
            </a:fld>
            <a:endParaRPr lang="en-US"/>
          </a:p>
        </p:txBody>
      </p:sp>
    </p:spTree>
    <p:extLst>
      <p:ext uri="{BB962C8B-B14F-4D97-AF65-F5344CB8AC3E}">
        <p14:creationId xmlns:p14="http://schemas.microsoft.com/office/powerpoint/2010/main" val="2518485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76B3E9F-EE5D-4477-BC35-322E8C089224}" type="datetimeFigureOut">
              <a:rPr lang="en-US" smtClean="0"/>
              <a:t>9/10/2026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F2B77F63-2411-48E6-9D03-0F5073FAFB1F}" type="slidenum">
              <a:rPr lang="en-US" smtClean="0"/>
              <a:t>‹#›</a:t>
            </a:fld>
            <a:endParaRPr lang="en-US"/>
          </a:p>
        </p:txBody>
      </p:sp>
    </p:spTree>
    <p:extLst>
      <p:ext uri="{BB962C8B-B14F-4D97-AF65-F5344CB8AC3E}">
        <p14:creationId xmlns:p14="http://schemas.microsoft.com/office/powerpoint/2010/main" val="331275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hyperlink" Target="https://media.uhfnyc.org/filer_public/c9/63/c963f8ea-c95f-4fab-9365-7835eee52ce1/uhf_medicaid_conference_2026_bassiri_keynote.pdf" TargetMode="External"/><Relationship Id="rId2" Type="http://schemas.openxmlformats.org/officeDocument/2006/relationships/hyperlink" Target="https://uhfnyc.org/news/article/uhf-medicaid-conference-explores-strengthening-program-through-partnership-innovation-and-trust/" TargetMode="External"/><Relationship Id="rId1" Type="http://schemas.openxmlformats.org/officeDocument/2006/relationships/slideLayout" Target="../slideLayouts/slideLayout2.xml"/><Relationship Id="rId4" Type="http://schemas.openxmlformats.org/officeDocument/2006/relationships/hyperlink" Target="https://www.youtube.com/watch?v=ggibQDENLfI"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s://docs.google.com/spreadsheets/d/1PBss5iZH7BvK8AUsSFe2l54vMKP36iw7-r4j7xaRaDo/edit?usp=sharing"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pixnio.com/de/landschaften/herbst/september-bild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Placeholder 4">
            <a:extLst>
              <a:ext uri="{FF2B5EF4-FFF2-40B4-BE49-F238E27FC236}">
                <a16:creationId xmlns:a16="http://schemas.microsoft.com/office/drawing/2014/main" id="{9127718D-C0EA-4715-9F58-78E69D33C65D}"/>
              </a:ext>
            </a:extLst>
          </p:cNvPr>
          <p:cNvSpPr>
            <a:spLocks noGrp="1" noChangeArrowheads="1"/>
          </p:cNvSpPr>
          <p:nvPr>
            <p:ph type="body" idx="1"/>
          </p:nvPr>
        </p:nvSpPr>
        <p:spPr>
          <a:xfrm>
            <a:off x="2147888" y="4589463"/>
            <a:ext cx="7886700" cy="1500187"/>
          </a:xfrm>
        </p:spPr>
        <p:txBody>
          <a:bodyPr rtlCol="0">
            <a:normAutofit/>
          </a:bodyPr>
          <a:lstStyle/>
          <a:p>
            <a:pPr eaLnBrk="1" fontAlgn="auto" hangingPunct="1">
              <a:spcAft>
                <a:spcPts val="0"/>
              </a:spcAft>
              <a:buFont typeface="Wingdings 3" charset="2"/>
              <a:buNone/>
              <a:defRPr/>
            </a:pPr>
            <a:r>
              <a:rPr lang="en-US" altLang="en-US" dirty="0"/>
              <a:t>Laurie Lanphear, Executive Director</a:t>
            </a:r>
          </a:p>
          <a:p>
            <a:pPr eaLnBrk="1" fontAlgn="auto" hangingPunct="1">
              <a:spcAft>
                <a:spcPts val="0"/>
              </a:spcAft>
              <a:buFont typeface="Wingdings 3" charset="2"/>
              <a:buNone/>
              <a:defRPr/>
            </a:pPr>
            <a:r>
              <a:rPr lang="en-US" altLang="en-US" dirty="0"/>
              <a:t>September 4, 2026</a:t>
            </a:r>
          </a:p>
        </p:txBody>
      </p:sp>
      <p:pic>
        <p:nvPicPr>
          <p:cNvPr id="6147" name="Picture 2">
            <a:extLst>
              <a:ext uri="{FF2B5EF4-FFF2-40B4-BE49-F238E27FC236}">
                <a16:creationId xmlns:a16="http://schemas.microsoft.com/office/drawing/2014/main" id="{3134F843-CBBF-41E7-8AE4-C0C36A35170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8138" y="1143000"/>
            <a:ext cx="54864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Placeholder 4">
            <a:extLst>
              <a:ext uri="{FF2B5EF4-FFF2-40B4-BE49-F238E27FC236}">
                <a16:creationId xmlns:a16="http://schemas.microsoft.com/office/drawing/2014/main" id="{0BD955EC-6E4F-4EEA-9066-4E8C5BBFFDD8}"/>
              </a:ext>
            </a:extLst>
          </p:cNvPr>
          <p:cNvSpPr txBox="1">
            <a:spLocks noChangeArrowheads="1"/>
          </p:cNvSpPr>
          <p:nvPr/>
        </p:nvSpPr>
        <p:spPr bwMode="auto">
          <a:xfrm>
            <a:off x="2271713" y="3136900"/>
            <a:ext cx="7886700" cy="150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marL="0" marR="0" lvl="0" indent="0" algn="l" defTabSz="4572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altLang="en-US" sz="4000" b="0" i="0" u="none" strike="noStrike" kern="1200" cap="none" spc="0" normalizeH="0" baseline="0" noProof="0">
                <a:ln>
                  <a:noFill/>
                </a:ln>
                <a:solidFill>
                  <a:prstClr val="black"/>
                </a:solidFill>
                <a:effectLst/>
                <a:uLnTx/>
                <a:uFillTx/>
                <a:latin typeface="Calibri" panose="020F0502020204030204" pitchFamily="34" charset="0"/>
                <a:ea typeface="+mn-ea"/>
                <a:cs typeface="+mn-cs"/>
              </a:rPr>
              <a:t>Coalition of NYS Health Homes Monthly Full Membership Meeting</a:t>
            </a:r>
          </a:p>
          <a:p>
            <a:pPr marL="0" marR="0" lvl="0" indent="0" algn="l" defTabSz="4572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altLang="en-US" sz="40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54FD00-492D-BB6E-1A6C-44719C493B24}"/>
              </a:ext>
            </a:extLst>
          </p:cNvPr>
          <p:cNvSpPr>
            <a:spLocks noGrp="1"/>
          </p:cNvSpPr>
          <p:nvPr>
            <p:ph type="title"/>
          </p:nvPr>
        </p:nvSpPr>
        <p:spPr>
          <a:xfrm>
            <a:off x="652481" y="1382486"/>
            <a:ext cx="3547581" cy="4093028"/>
          </a:xfrm>
        </p:spPr>
        <p:txBody>
          <a:bodyPr anchor="ctr">
            <a:normAutofit/>
          </a:bodyPr>
          <a:lstStyle/>
          <a:p>
            <a:r>
              <a:rPr lang="en-US" sz="4400"/>
              <a:t>Agenda</a:t>
            </a:r>
          </a:p>
        </p:txBody>
      </p:sp>
      <p:grpSp>
        <p:nvGrpSpPr>
          <p:cNvPr id="22" name="Group 21">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23" name="Straight Connector 22">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25"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Isosceles Triangle 26">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1" name="Isosceles Triangle 30">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33" name="Rectangle 32">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6" name="Content Placeholder 2">
            <a:extLst>
              <a:ext uri="{FF2B5EF4-FFF2-40B4-BE49-F238E27FC236}">
                <a16:creationId xmlns:a16="http://schemas.microsoft.com/office/drawing/2014/main" id="{B513532C-8F18-749C-D862-B9ABF7B170BA}"/>
              </a:ext>
            </a:extLst>
          </p:cNvPr>
          <p:cNvGraphicFramePr>
            <a:graphicFrameLocks noGrp="1"/>
          </p:cNvGraphicFramePr>
          <p:nvPr>
            <p:ph idx="1"/>
            <p:extLst>
              <p:ext uri="{D42A27DB-BD31-4B8C-83A1-F6EECF244321}">
                <p14:modId xmlns:p14="http://schemas.microsoft.com/office/powerpoint/2010/main" val="2761478525"/>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64825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7BA9CFB-D105-09EF-1B38-EA98D4DEF5DF}"/>
              </a:ext>
            </a:extLst>
          </p:cNvPr>
          <p:cNvSpPr>
            <a:spLocks noGrp="1"/>
          </p:cNvSpPr>
          <p:nvPr>
            <p:ph type="title"/>
          </p:nvPr>
        </p:nvSpPr>
        <p:spPr>
          <a:xfrm>
            <a:off x="1043950" y="1179151"/>
            <a:ext cx="3300646" cy="4463889"/>
          </a:xfrm>
        </p:spPr>
        <p:txBody>
          <a:bodyPr anchor="ctr">
            <a:normAutofit/>
          </a:bodyPr>
          <a:lstStyle/>
          <a:p>
            <a:r>
              <a:rPr lang="en-US" sz="3300"/>
              <a:t>Announcements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D2AB29E-10F2-C109-89AC-3E7F1F569E56}"/>
              </a:ext>
            </a:extLst>
          </p:cNvPr>
          <p:cNvSpPr>
            <a:spLocks noGrp="1"/>
          </p:cNvSpPr>
          <p:nvPr>
            <p:ph idx="1"/>
          </p:nvPr>
        </p:nvSpPr>
        <p:spPr>
          <a:xfrm>
            <a:off x="4978918" y="1109145"/>
            <a:ext cx="6341016" cy="4603900"/>
          </a:xfrm>
        </p:spPr>
        <p:txBody>
          <a:bodyPr anchor="ctr">
            <a:normAutofit/>
          </a:bodyPr>
          <a:lstStyle/>
          <a:p>
            <a:r>
              <a:rPr lang="en-US" dirty="0"/>
              <a:t>UHF Medicaid Conference</a:t>
            </a:r>
          </a:p>
          <a:p>
            <a:pPr lvl="1"/>
            <a:r>
              <a:rPr lang="en-US" b="1" dirty="0"/>
              <a:t>Resources</a:t>
            </a:r>
            <a:endParaRPr lang="en-US" dirty="0"/>
          </a:p>
          <a:p>
            <a:pPr lvl="2"/>
            <a:r>
              <a:rPr lang="en-US" b="1" dirty="0"/>
              <a:t>Conference Summary:</a:t>
            </a:r>
            <a:r>
              <a:rPr lang="en-US" dirty="0"/>
              <a:t> </a:t>
            </a:r>
            <a:r>
              <a:rPr lang="en-US" u="sng" dirty="0">
                <a:hlinkClick r:id="rId2"/>
              </a:rPr>
              <a:t>UHF Medicaid Conference Explores Strengthening Program Through Partnership, Innovation, and Trust | United Hospital Fund</a:t>
            </a:r>
            <a:endParaRPr lang="en-US" dirty="0"/>
          </a:p>
          <a:p>
            <a:pPr lvl="2"/>
            <a:r>
              <a:rPr lang="en-US" b="1" dirty="0"/>
              <a:t>Presentation Slides:</a:t>
            </a:r>
            <a:r>
              <a:rPr lang="en-US" dirty="0"/>
              <a:t> </a:t>
            </a:r>
            <a:r>
              <a:rPr lang="en-US" u="sng" dirty="0">
                <a:hlinkClick r:id="rId3"/>
              </a:rPr>
              <a:t>Potential format for Keynote Address at UHF Conference 7/30</a:t>
            </a:r>
            <a:endParaRPr lang="en-US" dirty="0"/>
          </a:p>
          <a:p>
            <a:pPr lvl="2"/>
            <a:r>
              <a:rPr lang="en-US" b="1" dirty="0"/>
              <a:t>Conference Recording:</a:t>
            </a:r>
            <a:r>
              <a:rPr lang="en-US" dirty="0"/>
              <a:t> </a:t>
            </a:r>
            <a:r>
              <a:rPr lang="en-US" u="sng" dirty="0">
                <a:hlinkClick r:id="rId4"/>
              </a:rPr>
              <a:t>https://www.youtube.com/watch?v=ggibQDENLfI</a:t>
            </a:r>
            <a:r>
              <a:rPr lang="en-US" dirty="0"/>
              <a:t> </a:t>
            </a:r>
          </a:p>
          <a:p>
            <a:r>
              <a:rPr lang="en-US" dirty="0"/>
              <a:t>HHCM Workforce Survey 2026</a:t>
            </a:r>
          </a:p>
          <a:p>
            <a:pPr lvl="1"/>
            <a:endParaRPr lang="en-US"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9861160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0C4B44B-EDA2-089F-B443-16D8E45FA7D5}"/>
              </a:ext>
            </a:extLst>
          </p:cNvPr>
          <p:cNvSpPr>
            <a:spLocks noGrp="1"/>
          </p:cNvSpPr>
          <p:nvPr>
            <p:ph type="title"/>
          </p:nvPr>
        </p:nvSpPr>
        <p:spPr>
          <a:xfrm>
            <a:off x="1043950" y="1179151"/>
            <a:ext cx="3300646" cy="4463889"/>
          </a:xfrm>
        </p:spPr>
        <p:txBody>
          <a:bodyPr anchor="ctr">
            <a:normAutofit/>
          </a:bodyPr>
          <a:lstStyle/>
          <a:p>
            <a:r>
              <a:rPr lang="en-US" sz="3300"/>
              <a:t>Announcements</a:t>
            </a:r>
          </a:p>
        </p:txBody>
      </p:sp>
      <p:sp>
        <p:nvSpPr>
          <p:cNvPr id="19" name="Isosceles Triangle 18">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1" name="Straight Connector 20">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1189D071-D81C-D3D2-D29B-0CEA06E42964}"/>
              </a:ext>
            </a:extLst>
          </p:cNvPr>
          <p:cNvSpPr>
            <a:spLocks noGrp="1"/>
          </p:cNvSpPr>
          <p:nvPr>
            <p:ph idx="1"/>
          </p:nvPr>
        </p:nvSpPr>
        <p:spPr>
          <a:xfrm>
            <a:off x="4978918" y="1109145"/>
            <a:ext cx="6341016" cy="4603900"/>
          </a:xfrm>
        </p:spPr>
        <p:txBody>
          <a:bodyPr anchor="ctr">
            <a:normAutofit/>
          </a:bodyPr>
          <a:lstStyle/>
          <a:p>
            <a:r>
              <a:rPr lang="en-US" b="1" dirty="0"/>
              <a:t>H.R.1 Planning (DOH Data Request)</a:t>
            </a:r>
          </a:p>
          <a:p>
            <a:pPr lvl="1"/>
            <a:r>
              <a:rPr lang="en-US" dirty="0"/>
              <a:t>Coalition requested enrollment data by:</a:t>
            </a:r>
          </a:p>
          <a:p>
            <a:pPr lvl="2"/>
            <a:r>
              <a:rPr lang="en-US" dirty="0"/>
              <a:t>Coverage type: FFS, MMC, HARP, MLTC</a:t>
            </a:r>
          </a:p>
          <a:p>
            <a:pPr lvl="2"/>
            <a:r>
              <a:rPr lang="en-US" dirty="0"/>
              <a:t>Eligibility group: TANF, SSI, MAGI/Non-MAGI</a:t>
            </a:r>
          </a:p>
          <a:p>
            <a:pPr lvl="2"/>
            <a:r>
              <a:rPr lang="en-US" dirty="0"/>
              <a:t>Adult vs. child populations</a:t>
            </a:r>
          </a:p>
          <a:p>
            <a:pPr lvl="2"/>
            <a:endParaRPr lang="en-US" dirty="0"/>
          </a:p>
        </p:txBody>
      </p:sp>
      <p:sp>
        <p:nvSpPr>
          <p:cNvPr id="23" name="Isosceles Triangle 22">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022010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032" name="Straight Connector 1031">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033" name="Straight Connector 1032">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034"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5"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6" name="Isosceles Triangle 1035">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7"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8"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39"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0" name="Isosceles Triangle 1039">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041" name="Isosceles Triangle 1040">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sp>
        <p:nvSpPr>
          <p:cNvPr id="2" name="Title 1">
            <a:extLst>
              <a:ext uri="{FF2B5EF4-FFF2-40B4-BE49-F238E27FC236}">
                <a16:creationId xmlns:a16="http://schemas.microsoft.com/office/drawing/2014/main" id="{B3983090-E318-2343-511B-336409CE8200}"/>
              </a:ext>
            </a:extLst>
          </p:cNvPr>
          <p:cNvSpPr>
            <a:spLocks noGrp="1"/>
          </p:cNvSpPr>
          <p:nvPr>
            <p:ph type="title"/>
          </p:nvPr>
        </p:nvSpPr>
        <p:spPr>
          <a:xfrm>
            <a:off x="985969" y="4553712"/>
            <a:ext cx="8288032" cy="1096316"/>
          </a:xfrm>
        </p:spPr>
        <p:txBody>
          <a:bodyPr vert="horz" lIns="91440" tIns="45720" rIns="91440" bIns="45720" rtlCol="0" anchor="b">
            <a:normAutofit/>
          </a:bodyPr>
          <a:lstStyle/>
          <a:p>
            <a:pPr algn="ctr">
              <a:lnSpc>
                <a:spcPct val="90000"/>
              </a:lnSpc>
            </a:pPr>
            <a:r>
              <a:rPr lang="en-US" sz="3400" kern="1200">
                <a:solidFill>
                  <a:schemeClr val="accent1"/>
                </a:solidFill>
                <a:latin typeface="+mj-lt"/>
                <a:ea typeface="+mj-ea"/>
                <a:cs typeface="+mj-cs"/>
              </a:rPr>
              <a:t>Health Home Care Management Rally at the Capitol</a:t>
            </a:r>
          </a:p>
        </p:txBody>
      </p:sp>
      <p:pic>
        <p:nvPicPr>
          <p:cNvPr id="1026" name="Picture 2">
            <a:extLst>
              <a:ext uri="{FF2B5EF4-FFF2-40B4-BE49-F238E27FC236}">
                <a16:creationId xmlns:a16="http://schemas.microsoft.com/office/drawing/2014/main" id="{7D26B4AD-41DD-B8C4-1E6D-01B3B10D75F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967023" y="276447"/>
            <a:ext cx="6549656" cy="39572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4546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A2CF367-7CE8-6D2D-9E08-82FE2C7DBD47}"/>
              </a:ext>
            </a:extLst>
          </p:cNvPr>
          <p:cNvSpPr>
            <a:spLocks noGrp="1"/>
          </p:cNvSpPr>
          <p:nvPr>
            <p:ph type="title"/>
          </p:nvPr>
        </p:nvSpPr>
        <p:spPr>
          <a:xfrm>
            <a:off x="1043950" y="1179151"/>
            <a:ext cx="3300646" cy="4463889"/>
          </a:xfrm>
        </p:spPr>
        <p:txBody>
          <a:bodyPr anchor="ctr">
            <a:normAutofit/>
          </a:bodyPr>
          <a:lstStyle/>
          <a:p>
            <a:r>
              <a:rPr lang="en-US" dirty="0"/>
              <a:t>Health Home Care Management Rally at the Capitol</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9D2ACC6A-33EA-08F7-00EA-412230C62E70}"/>
              </a:ext>
            </a:extLst>
          </p:cNvPr>
          <p:cNvSpPr>
            <a:spLocks noGrp="1"/>
          </p:cNvSpPr>
          <p:nvPr>
            <p:ph idx="1"/>
          </p:nvPr>
        </p:nvSpPr>
        <p:spPr>
          <a:xfrm>
            <a:off x="4978918" y="287079"/>
            <a:ext cx="6341016" cy="6134986"/>
          </a:xfrm>
        </p:spPr>
        <p:txBody>
          <a:bodyPr anchor="ctr">
            <a:normAutofit/>
          </a:bodyPr>
          <a:lstStyle/>
          <a:p>
            <a:pPr>
              <a:lnSpc>
                <a:spcPct val="100000"/>
              </a:lnSpc>
            </a:pPr>
            <a:r>
              <a:rPr lang="en-US" sz="2000" b="1" dirty="0"/>
              <a:t>Messaging: </a:t>
            </a:r>
            <a:r>
              <a:rPr lang="en-US" sz="1400" dirty="0"/>
              <a:t>Please join the </a:t>
            </a:r>
            <a:r>
              <a:rPr lang="en-US" sz="1400" b="1" dirty="0"/>
              <a:t>NYS Care Management Coalition, Coalition of NYS Health Homes, and </a:t>
            </a:r>
            <a:r>
              <a:rPr lang="en-US" sz="1400" b="1" dirty="0" err="1"/>
              <a:t>iHealth</a:t>
            </a:r>
            <a:r>
              <a:rPr lang="en-US" sz="1400" dirty="0"/>
              <a:t> for an important conversation focused on Health Home Care Management:</a:t>
            </a:r>
          </a:p>
          <a:p>
            <a:pPr lvl="1">
              <a:lnSpc>
                <a:spcPct val="90000"/>
              </a:lnSpc>
            </a:pPr>
            <a:r>
              <a:rPr lang="en-US" sz="1400" b="1" dirty="0"/>
              <a:t>HEALTH HOME CARE MANAGEMENT: OUR VOICES, YOUR CARE</a:t>
            </a:r>
            <a:endParaRPr lang="en-US" sz="1400" dirty="0"/>
          </a:p>
          <a:p>
            <a:pPr lvl="2">
              <a:lnSpc>
                <a:spcPct val="90000"/>
              </a:lnSpc>
            </a:pPr>
            <a:r>
              <a:rPr lang="en-US" b="1" dirty="0"/>
              <a:t>Wednesday, October 7, 2026</a:t>
            </a:r>
            <a:br>
              <a:rPr lang="en-US" dirty="0"/>
            </a:br>
            <a:r>
              <a:rPr lang="en-US" b="1" dirty="0"/>
              <a:t>11:00 AM – 1:00 PM</a:t>
            </a:r>
            <a:br>
              <a:rPr lang="en-US" dirty="0"/>
            </a:br>
            <a:r>
              <a:rPr lang="en-US" b="1" dirty="0"/>
              <a:t>The War Room, 2nd Floor</a:t>
            </a:r>
            <a:br>
              <a:rPr lang="en-US" dirty="0"/>
            </a:br>
            <a:r>
              <a:rPr lang="en-US" b="1" dirty="0"/>
              <a:t>NYS Capitol | Albany, NY</a:t>
            </a:r>
            <a:endParaRPr lang="en-US" dirty="0"/>
          </a:p>
          <a:p>
            <a:pPr lvl="1">
              <a:lnSpc>
                <a:spcPct val="90000"/>
              </a:lnSpc>
            </a:pPr>
            <a:r>
              <a:rPr lang="en-US" sz="1400" dirty="0"/>
              <a:t>This gathering is an opportunity for Health Home stakeholders to come together, share our voices, and highlight the essential role of Health Home Care Management in supporting New Yorkers and the communities we serve.</a:t>
            </a:r>
          </a:p>
          <a:p>
            <a:pPr lvl="1">
              <a:lnSpc>
                <a:spcPct val="90000"/>
              </a:lnSpc>
            </a:pPr>
            <a:r>
              <a:rPr lang="en-US" sz="1400" b="1" dirty="0"/>
              <a:t>Boxed lunches will be available. Transportation is available from NYC and indicated on the reservation.  </a:t>
            </a:r>
          </a:p>
          <a:p>
            <a:pPr lvl="1">
              <a:lnSpc>
                <a:spcPct val="90000"/>
              </a:lnSpc>
            </a:pPr>
            <a:r>
              <a:rPr lang="en-US" sz="1400" dirty="0"/>
              <a:t>Please RSVP using the QR code on the attached invitation or </a:t>
            </a:r>
            <a:r>
              <a:rPr lang="en-US" sz="1400" b="1" u="sng" dirty="0">
                <a:hlinkClick r:id="rId2"/>
              </a:rPr>
              <a:t>HHCM Rally at the Capitol Registration Link</a:t>
            </a:r>
            <a:r>
              <a:rPr lang="en-US" sz="1400" dirty="0"/>
              <a:t> </a:t>
            </a:r>
          </a:p>
          <a:p>
            <a:pPr marL="457200" lvl="1" indent="0">
              <a:lnSpc>
                <a:spcPct val="90000"/>
              </a:lnSpc>
              <a:buNone/>
            </a:pPr>
            <a:r>
              <a:rPr lang="en-US" sz="1400" dirty="0"/>
              <a:t>We hope you’ll join us in Albany and add your voice to this important conversation. We also encourage you to share the invitation with appropriate members of your organization.</a:t>
            </a:r>
          </a:p>
          <a:p>
            <a:pPr marL="457200" lvl="1" indent="0">
              <a:lnSpc>
                <a:spcPct val="90000"/>
              </a:lnSpc>
              <a:buNone/>
            </a:pPr>
            <a:r>
              <a:rPr lang="en-US" sz="1400" dirty="0"/>
              <a:t>We look forward to seeing you on October 7!</a:t>
            </a:r>
          </a:p>
          <a:p>
            <a:pPr>
              <a:lnSpc>
                <a:spcPct val="90000"/>
              </a:lnSpc>
            </a:pPr>
            <a:endParaRPr lang="en-US" sz="14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526715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AC292-3B7B-789F-5A4A-7346AFBB04FF}"/>
              </a:ext>
            </a:extLst>
          </p:cNvPr>
          <p:cNvSpPr>
            <a:spLocks noGrp="1"/>
          </p:cNvSpPr>
          <p:nvPr>
            <p:ph type="title"/>
          </p:nvPr>
        </p:nvSpPr>
        <p:spPr>
          <a:xfrm>
            <a:off x="677334" y="310244"/>
            <a:ext cx="8596668" cy="1126670"/>
          </a:xfrm>
        </p:spPr>
        <p:txBody>
          <a:bodyPr>
            <a:normAutofit fontScale="90000"/>
          </a:bodyPr>
          <a:lstStyle/>
          <a:p>
            <a:r>
              <a:rPr lang="en-US" dirty="0"/>
              <a:t>Health Home Care Management Rally at the Capitol- NYC Transportation Details</a:t>
            </a:r>
          </a:p>
        </p:txBody>
      </p:sp>
      <p:pic>
        <p:nvPicPr>
          <p:cNvPr id="5" name="Content Placeholder 4">
            <a:extLst>
              <a:ext uri="{FF2B5EF4-FFF2-40B4-BE49-F238E27FC236}">
                <a16:creationId xmlns:a16="http://schemas.microsoft.com/office/drawing/2014/main" id="{554B7A3C-6F90-AA79-EA93-448A3D74539D}"/>
              </a:ext>
            </a:extLst>
          </p:cNvPr>
          <p:cNvPicPr>
            <a:picLocks noGrp="1" noChangeAspect="1"/>
          </p:cNvPicPr>
          <p:nvPr>
            <p:ph idx="1"/>
          </p:nvPr>
        </p:nvPicPr>
        <p:blipFill>
          <a:blip r:embed="rId2"/>
          <a:stretch>
            <a:fillRect/>
          </a:stretch>
        </p:blipFill>
        <p:spPr>
          <a:xfrm>
            <a:off x="1526722" y="1600200"/>
            <a:ext cx="6433458" cy="4947557"/>
          </a:xfrm>
          <a:prstGeom prst="rect">
            <a:avLst/>
          </a:prstGeom>
        </p:spPr>
      </p:pic>
    </p:spTree>
    <p:extLst>
      <p:ext uri="{BB962C8B-B14F-4D97-AF65-F5344CB8AC3E}">
        <p14:creationId xmlns:p14="http://schemas.microsoft.com/office/powerpoint/2010/main" val="256242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ECCC6EF-65CD-71AB-EACA-37FBCFA54CF9}"/>
              </a:ext>
            </a:extLst>
          </p:cNvPr>
          <p:cNvSpPr>
            <a:spLocks noGrp="1"/>
          </p:cNvSpPr>
          <p:nvPr>
            <p:ph type="title"/>
          </p:nvPr>
        </p:nvSpPr>
        <p:spPr>
          <a:xfrm>
            <a:off x="1043950" y="1179151"/>
            <a:ext cx="3300646" cy="4463889"/>
          </a:xfrm>
        </p:spPr>
        <p:txBody>
          <a:bodyPr anchor="ctr">
            <a:normAutofit/>
          </a:bodyPr>
          <a:lstStyle/>
          <a:p>
            <a:r>
              <a:rPr lang="en-US" dirty="0"/>
              <a:t>Health Home Care Management Rally at the Capitol</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9AF570E-428F-BDC4-BB84-118BB91853E4}"/>
              </a:ext>
            </a:extLst>
          </p:cNvPr>
          <p:cNvSpPr>
            <a:spLocks noGrp="1"/>
          </p:cNvSpPr>
          <p:nvPr>
            <p:ph idx="1"/>
          </p:nvPr>
        </p:nvSpPr>
        <p:spPr>
          <a:xfrm>
            <a:off x="4978918" y="1109145"/>
            <a:ext cx="6341016" cy="4603900"/>
          </a:xfrm>
        </p:spPr>
        <p:txBody>
          <a:bodyPr anchor="ctr">
            <a:normAutofit/>
          </a:bodyPr>
          <a:lstStyle/>
          <a:p>
            <a:r>
              <a:rPr lang="en-US" dirty="0"/>
              <a:t>What We Need From Members</a:t>
            </a:r>
          </a:p>
          <a:p>
            <a:pPr lvl="1"/>
            <a:r>
              <a:rPr lang="en-US" dirty="0"/>
              <a:t>Share invite internally and within your networks</a:t>
            </a:r>
          </a:p>
          <a:p>
            <a:pPr lvl="1"/>
            <a:r>
              <a:rPr lang="en-US" dirty="0"/>
              <a:t>Identify care manager/member speakers</a:t>
            </a:r>
          </a:p>
          <a:p>
            <a:pPr lvl="1"/>
            <a:r>
              <a:rPr lang="en-US" dirty="0"/>
              <a:t>Indicate if using NYC transportation early</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4104414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308F21F-C062-8D32-5ADB-741C7ED90C98}"/>
              </a:ext>
            </a:extLst>
          </p:cNvPr>
          <p:cNvSpPr>
            <a:spLocks noGrp="1"/>
          </p:cNvSpPr>
          <p:nvPr>
            <p:ph type="title"/>
          </p:nvPr>
        </p:nvSpPr>
        <p:spPr>
          <a:xfrm>
            <a:off x="1043950" y="1179151"/>
            <a:ext cx="3300646" cy="4463889"/>
          </a:xfrm>
        </p:spPr>
        <p:txBody>
          <a:bodyPr anchor="ctr">
            <a:normAutofit/>
          </a:bodyPr>
          <a:lstStyle/>
          <a:p>
            <a:r>
              <a:rPr lang="en-US" dirty="0"/>
              <a:t>HHCM Actuary Analysis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90E46DD-F0CA-644E-36F7-FEF727F8FA32}"/>
              </a:ext>
            </a:extLst>
          </p:cNvPr>
          <p:cNvSpPr>
            <a:spLocks noGrp="1"/>
          </p:cNvSpPr>
          <p:nvPr>
            <p:ph idx="1"/>
          </p:nvPr>
        </p:nvSpPr>
        <p:spPr>
          <a:xfrm>
            <a:off x="4978918" y="446567"/>
            <a:ext cx="6341016" cy="5624624"/>
          </a:xfrm>
        </p:spPr>
        <p:txBody>
          <a:bodyPr anchor="ctr">
            <a:normAutofit/>
          </a:bodyPr>
          <a:lstStyle/>
          <a:p>
            <a:r>
              <a:rPr lang="en-US" b="1" dirty="0"/>
              <a:t>Health Home Coalition: Overlapping Care Management Costs Analysis</a:t>
            </a:r>
          </a:p>
          <a:p>
            <a:r>
              <a:rPr lang="en-US" b="1" dirty="0"/>
              <a:t>Purpose of the Analysis:</a:t>
            </a:r>
          </a:p>
          <a:p>
            <a:pPr lvl="1"/>
            <a:r>
              <a:rPr lang="en-US" dirty="0"/>
              <a:t>Evaluate potential overlap in care management payments between Health Homes and Medicaid managed care plans. </a:t>
            </a:r>
          </a:p>
          <a:p>
            <a:pPr lvl="1"/>
            <a:r>
              <a:rPr lang="en-US" dirty="0"/>
              <a:t>Identify opportunities to better align funding with the Health Home as the  provider of intensive, community-based care management. </a:t>
            </a:r>
          </a:p>
          <a:p>
            <a:pPr lvl="1"/>
            <a:r>
              <a:rPr lang="en-US" dirty="0"/>
              <a:t>Support discussion with DOH on strengthening the Health Home infrastructure while addressing concerns about Medicaid spend, overlap, and duplication.</a:t>
            </a:r>
          </a:p>
          <a:p>
            <a:pPr lvl="2"/>
            <a:r>
              <a:rPr lang="en-US" dirty="0"/>
              <a:t>Highlight flat funding since 2018- investment opportunities</a:t>
            </a:r>
          </a:p>
          <a:p>
            <a:endParaRPr lang="en-US"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8806171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088603C-F3AC-EA03-3969-37F0FDFC5DB1}"/>
              </a:ext>
            </a:extLst>
          </p:cNvPr>
          <p:cNvSpPr>
            <a:spLocks noGrp="1"/>
          </p:cNvSpPr>
          <p:nvPr>
            <p:ph type="title"/>
          </p:nvPr>
        </p:nvSpPr>
        <p:spPr>
          <a:xfrm>
            <a:off x="1043950" y="1179151"/>
            <a:ext cx="3300646" cy="4463889"/>
          </a:xfrm>
        </p:spPr>
        <p:txBody>
          <a:bodyPr anchor="ctr">
            <a:normAutofit/>
          </a:bodyPr>
          <a:lstStyle/>
          <a:p>
            <a:r>
              <a:rPr lang="en-US" dirty="0"/>
              <a:t>HHCM Actuary Analysis </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1F8E5C8-FA9E-6E8C-4D87-95AD83B09C1A}"/>
              </a:ext>
            </a:extLst>
          </p:cNvPr>
          <p:cNvSpPr>
            <a:spLocks noGrp="1"/>
          </p:cNvSpPr>
          <p:nvPr>
            <p:ph idx="1"/>
          </p:nvPr>
        </p:nvSpPr>
        <p:spPr>
          <a:xfrm>
            <a:off x="4978918" y="297712"/>
            <a:ext cx="6341016" cy="6134986"/>
          </a:xfrm>
        </p:spPr>
        <p:txBody>
          <a:bodyPr anchor="ctr">
            <a:normAutofit/>
          </a:bodyPr>
          <a:lstStyle/>
          <a:p>
            <a:pPr>
              <a:lnSpc>
                <a:spcPct val="90000"/>
              </a:lnSpc>
            </a:pPr>
            <a:r>
              <a:rPr lang="en-US" sz="2400" b="1" dirty="0"/>
              <a:t>What the Analysis Includes:</a:t>
            </a:r>
          </a:p>
          <a:p>
            <a:pPr lvl="1">
              <a:lnSpc>
                <a:spcPct val="90000"/>
              </a:lnSpc>
            </a:pPr>
            <a:r>
              <a:rPr lang="en-US" sz="1500" b="1" dirty="0"/>
              <a:t>Rate Development Review Across Three Plan Types (Excluded SNP)</a:t>
            </a:r>
            <a:endParaRPr lang="en-US" sz="1500" dirty="0"/>
          </a:p>
          <a:p>
            <a:pPr lvl="2">
              <a:lnSpc>
                <a:spcPct val="90000"/>
              </a:lnSpc>
            </a:pPr>
            <a:r>
              <a:rPr lang="en-US" sz="1500" dirty="0"/>
              <a:t>The Coalition worked with HMA actuaries to review care management costs included in:</a:t>
            </a:r>
          </a:p>
          <a:p>
            <a:pPr lvl="3">
              <a:lnSpc>
                <a:spcPct val="90000"/>
              </a:lnSpc>
            </a:pPr>
            <a:r>
              <a:rPr lang="en-US" sz="1500" dirty="0"/>
              <a:t>Mainstream Medicaid Managed Care (MMC)</a:t>
            </a:r>
          </a:p>
          <a:p>
            <a:pPr lvl="3">
              <a:lnSpc>
                <a:spcPct val="90000"/>
              </a:lnSpc>
            </a:pPr>
            <a:r>
              <a:rPr lang="en-US" sz="1500" dirty="0"/>
              <a:t>Managed Long Term Care (MLTC) </a:t>
            </a:r>
          </a:p>
          <a:p>
            <a:pPr lvl="3">
              <a:lnSpc>
                <a:spcPct val="90000"/>
              </a:lnSpc>
            </a:pPr>
            <a:r>
              <a:rPr lang="en-US" sz="1500" dirty="0"/>
              <a:t>Health and Recovery Plans (HARP) </a:t>
            </a:r>
          </a:p>
          <a:p>
            <a:pPr lvl="2">
              <a:lnSpc>
                <a:spcPct val="90000"/>
              </a:lnSpc>
            </a:pPr>
            <a:r>
              <a:rPr lang="en-US" sz="1500" dirty="0"/>
              <a:t>The analysis reviewed projected care management PMPM amounts and applied those amounts to Health Home enrollment by plan type.</a:t>
            </a:r>
          </a:p>
          <a:p>
            <a:pPr>
              <a:lnSpc>
                <a:spcPct val="90000"/>
              </a:lnSpc>
            </a:pPr>
            <a:r>
              <a:rPr lang="en-US" sz="1500" dirty="0"/>
              <a:t> </a:t>
            </a:r>
            <a:r>
              <a:rPr lang="en-US" sz="1500" b="1" dirty="0"/>
              <a:t>Key Findings:</a:t>
            </a:r>
          </a:p>
          <a:p>
            <a:pPr lvl="1">
              <a:lnSpc>
                <a:spcPct val="90000"/>
              </a:lnSpc>
            </a:pPr>
            <a:r>
              <a:rPr lang="en-US" sz="1500" b="1" dirty="0"/>
              <a:t>Estimated Potential Overlapping Payments</a:t>
            </a:r>
            <a:endParaRPr lang="en-US" sz="1500" dirty="0"/>
          </a:p>
          <a:p>
            <a:pPr lvl="2">
              <a:lnSpc>
                <a:spcPct val="90000"/>
              </a:lnSpc>
            </a:pPr>
            <a:r>
              <a:rPr lang="en-US" sz="1500" dirty="0"/>
              <a:t>Estimated annual overlapping care management payments: </a:t>
            </a:r>
            <a:r>
              <a:rPr lang="en-US" sz="1500" b="1" dirty="0"/>
              <a:t>$98.3 million</a:t>
            </a:r>
            <a:r>
              <a:rPr lang="en-US" sz="1500" dirty="0"/>
              <a:t>. </a:t>
            </a:r>
          </a:p>
          <a:p>
            <a:pPr lvl="2">
              <a:lnSpc>
                <a:spcPct val="90000"/>
              </a:lnSpc>
            </a:pPr>
            <a:r>
              <a:rPr lang="en-US" sz="1500" dirty="0"/>
              <a:t>Health Home members reviewed across MMC, MLTC, and HARP. </a:t>
            </a:r>
          </a:p>
          <a:p>
            <a:pPr lvl="2">
              <a:lnSpc>
                <a:spcPct val="90000"/>
              </a:lnSpc>
            </a:pPr>
            <a:r>
              <a:rPr lang="en-US" sz="1500" dirty="0"/>
              <a:t>Largest estimated overlap is within MLTC due to the higher care management PMPM included in MLTC rates.</a:t>
            </a:r>
          </a:p>
          <a:p>
            <a:pPr lvl="1">
              <a:lnSpc>
                <a:spcPct val="90000"/>
              </a:lnSpc>
            </a:pPr>
            <a:endParaRPr lang="en-US" sz="1500" b="1" dirty="0"/>
          </a:p>
          <a:p>
            <a:pPr lvl="1">
              <a:lnSpc>
                <a:spcPct val="90000"/>
              </a:lnSpc>
            </a:pPr>
            <a:endParaRPr lang="en-US" sz="15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490249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0AEE3-098D-EF9F-32D6-A0F895D1D004}"/>
              </a:ext>
            </a:extLst>
          </p:cNvPr>
          <p:cNvSpPr>
            <a:spLocks noGrp="1"/>
          </p:cNvSpPr>
          <p:nvPr>
            <p:ph type="title"/>
          </p:nvPr>
        </p:nvSpPr>
        <p:spPr>
          <a:xfrm>
            <a:off x="677334" y="609600"/>
            <a:ext cx="8596668" cy="1178379"/>
          </a:xfrm>
        </p:spPr>
        <p:txBody>
          <a:bodyPr>
            <a:normAutofit fontScale="90000"/>
          </a:bodyPr>
          <a:lstStyle/>
          <a:p>
            <a:pPr algn="ctr"/>
            <a:r>
              <a:rPr lang="en-US" dirty="0"/>
              <a:t>HHCM Actuary Analysis- Health Home Value </a:t>
            </a:r>
          </a:p>
        </p:txBody>
      </p:sp>
      <p:sp>
        <p:nvSpPr>
          <p:cNvPr id="3" name="Content Placeholder 2">
            <a:extLst>
              <a:ext uri="{FF2B5EF4-FFF2-40B4-BE49-F238E27FC236}">
                <a16:creationId xmlns:a16="http://schemas.microsoft.com/office/drawing/2014/main" id="{B02A61EE-1156-E191-488F-4176699B91E8}"/>
              </a:ext>
            </a:extLst>
          </p:cNvPr>
          <p:cNvSpPr>
            <a:spLocks noGrp="1"/>
          </p:cNvSpPr>
          <p:nvPr>
            <p:ph sz="half" idx="1"/>
          </p:nvPr>
        </p:nvSpPr>
        <p:spPr/>
        <p:txBody>
          <a:bodyPr>
            <a:normAutofit fontScale="85000" lnSpcReduction="10000"/>
          </a:bodyPr>
          <a:lstStyle/>
          <a:p>
            <a:r>
              <a:rPr lang="en-US" b="1" dirty="0"/>
              <a:t>Demonstrated Outcomes and Cost Avoidance</a:t>
            </a:r>
          </a:p>
          <a:p>
            <a:pPr lvl="1">
              <a:lnSpc>
                <a:spcPct val="90000"/>
              </a:lnSpc>
            </a:pPr>
            <a:r>
              <a:rPr lang="en-US" sz="1700" dirty="0"/>
              <a:t>Health Homes provide intensive, community-based care management for high-risk complex need members and have demonstrated:</a:t>
            </a:r>
          </a:p>
          <a:p>
            <a:pPr lvl="1">
              <a:lnSpc>
                <a:spcPct val="90000"/>
              </a:lnSpc>
            </a:pPr>
            <a:r>
              <a:rPr lang="en-US" sz="1700" dirty="0"/>
              <a:t>Reduced inpatient utilization: </a:t>
            </a:r>
            <a:r>
              <a:rPr lang="en-US" sz="1700" b="1" dirty="0"/>
              <a:t>-32.5%</a:t>
            </a:r>
            <a:r>
              <a:rPr lang="en-US" sz="1700" dirty="0"/>
              <a:t> </a:t>
            </a:r>
          </a:p>
          <a:p>
            <a:pPr lvl="1">
              <a:lnSpc>
                <a:spcPct val="90000"/>
              </a:lnSpc>
            </a:pPr>
            <a:r>
              <a:rPr lang="en-US" sz="1700" dirty="0"/>
              <a:t>Reduced emergency department utilization: </a:t>
            </a:r>
            <a:r>
              <a:rPr lang="en-US" sz="1700" b="1" dirty="0"/>
              <a:t>-18.5%</a:t>
            </a:r>
            <a:r>
              <a:rPr lang="en-US" sz="1700" dirty="0"/>
              <a:t> </a:t>
            </a:r>
          </a:p>
          <a:p>
            <a:pPr lvl="1">
              <a:lnSpc>
                <a:spcPct val="90000"/>
              </a:lnSpc>
            </a:pPr>
            <a:r>
              <a:rPr lang="en-US" sz="1700" dirty="0"/>
              <a:t>Reduced skilled nursing facility amount: </a:t>
            </a:r>
            <a:r>
              <a:rPr lang="en-US" sz="1700" b="1" dirty="0"/>
              <a:t>-44.7%</a:t>
            </a:r>
            <a:r>
              <a:rPr lang="en-US" sz="1700" dirty="0"/>
              <a:t> </a:t>
            </a:r>
          </a:p>
          <a:p>
            <a:pPr lvl="1">
              <a:lnSpc>
                <a:spcPct val="90000"/>
              </a:lnSpc>
            </a:pPr>
            <a:r>
              <a:rPr lang="en-US" sz="1700" dirty="0"/>
              <a:t>Estimated inpatient cost avoidance of approximately </a:t>
            </a:r>
            <a:r>
              <a:rPr lang="en-US" sz="1700" b="1" dirty="0"/>
              <a:t>$1,170 PMPY</a:t>
            </a:r>
            <a:r>
              <a:rPr lang="en-US" sz="1700" dirty="0"/>
              <a:t> after 9+ months of continuous enrollment and </a:t>
            </a:r>
            <a:r>
              <a:rPr lang="en-US" sz="1700" b="1" dirty="0"/>
              <a:t>$185</a:t>
            </a:r>
            <a:r>
              <a:rPr lang="en-US" sz="1700" dirty="0"/>
              <a:t> </a:t>
            </a:r>
            <a:r>
              <a:rPr lang="en-US" sz="1700" b="1" dirty="0"/>
              <a:t>per-member-per-year estimated savings </a:t>
            </a:r>
            <a:r>
              <a:rPr lang="en-US" sz="1700" dirty="0"/>
              <a:t>associated with potentially preventable readmission reduction.</a:t>
            </a:r>
          </a:p>
          <a:p>
            <a:pPr lvl="1"/>
            <a:endParaRPr lang="en-US" dirty="0"/>
          </a:p>
          <a:p>
            <a:pPr lvl="1"/>
            <a:endParaRPr lang="en-US" dirty="0"/>
          </a:p>
        </p:txBody>
      </p:sp>
      <p:sp>
        <p:nvSpPr>
          <p:cNvPr id="4" name="Content Placeholder 3">
            <a:extLst>
              <a:ext uri="{FF2B5EF4-FFF2-40B4-BE49-F238E27FC236}">
                <a16:creationId xmlns:a16="http://schemas.microsoft.com/office/drawing/2014/main" id="{A49B61FD-D115-3BAC-809B-9C85D560ED88}"/>
              </a:ext>
            </a:extLst>
          </p:cNvPr>
          <p:cNvSpPr>
            <a:spLocks noGrp="1"/>
          </p:cNvSpPr>
          <p:nvPr>
            <p:ph sz="half" idx="2"/>
          </p:nvPr>
        </p:nvSpPr>
        <p:spPr/>
        <p:txBody>
          <a:bodyPr>
            <a:normAutofit fontScale="85000" lnSpcReduction="10000"/>
          </a:bodyPr>
          <a:lstStyle/>
          <a:p>
            <a:r>
              <a:rPr lang="en-US" b="1" dirty="0"/>
              <a:t>Recommendation for Discussion:</a:t>
            </a:r>
          </a:p>
          <a:p>
            <a:r>
              <a:rPr lang="en-US" b="1" dirty="0"/>
              <a:t>Align Funding and Functional Responsibility</a:t>
            </a:r>
          </a:p>
          <a:p>
            <a:pPr lvl="1">
              <a:lnSpc>
                <a:spcPct val="90000"/>
              </a:lnSpc>
            </a:pPr>
            <a:r>
              <a:rPr lang="en-US" sz="1700" dirty="0"/>
              <a:t>Reduce the care management portion of plan non-medical funding to account for Health Home enrollment. </a:t>
            </a:r>
          </a:p>
          <a:p>
            <a:pPr lvl="1">
              <a:lnSpc>
                <a:spcPct val="90000"/>
              </a:lnSpc>
            </a:pPr>
            <a:r>
              <a:rPr lang="en-US" sz="1700" dirty="0"/>
              <a:t>Shift those dollars to Health Homes to support program sustainability. </a:t>
            </a:r>
          </a:p>
          <a:p>
            <a:pPr lvl="1">
              <a:lnSpc>
                <a:spcPct val="90000"/>
              </a:lnSpc>
            </a:pPr>
            <a:r>
              <a:rPr lang="en-US" sz="1700" dirty="0"/>
              <a:t>Formally recognize Health Homes as the care management entity for members enrolled in Health Home Care Management. </a:t>
            </a:r>
          </a:p>
          <a:p>
            <a:pPr lvl="1"/>
            <a:endParaRPr lang="en-US" dirty="0"/>
          </a:p>
          <a:p>
            <a:endParaRPr lang="en-US" b="1" dirty="0"/>
          </a:p>
          <a:p>
            <a:pPr lvl="1"/>
            <a:endParaRPr lang="en-US" dirty="0"/>
          </a:p>
        </p:txBody>
      </p:sp>
    </p:spTree>
    <p:extLst>
      <p:ext uri="{BB962C8B-B14F-4D97-AF65-F5344CB8AC3E}">
        <p14:creationId xmlns:p14="http://schemas.microsoft.com/office/powerpoint/2010/main" val="4506452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D199B6-0BBE-BD2A-5D00-426B8FCC68F5}"/>
              </a:ext>
            </a:extLst>
          </p:cNvPr>
          <p:cNvSpPr>
            <a:spLocks noGrp="1"/>
          </p:cNvSpPr>
          <p:nvPr>
            <p:ph type="title"/>
          </p:nvPr>
        </p:nvSpPr>
        <p:spPr>
          <a:xfrm>
            <a:off x="1043950" y="1179151"/>
            <a:ext cx="3300646" cy="4463889"/>
          </a:xfrm>
        </p:spPr>
        <p:txBody>
          <a:bodyPr anchor="ctr">
            <a:normAutofit/>
          </a:bodyPr>
          <a:lstStyle/>
          <a:p>
            <a:r>
              <a:rPr lang="en-US" dirty="0"/>
              <a:t>Quarterly Strategic Meeting DOH</a:t>
            </a:r>
            <a:br>
              <a:rPr lang="en-US" dirty="0"/>
            </a:br>
            <a:endParaRPr lang="en-US" dirty="0"/>
          </a:p>
        </p:txBody>
      </p:sp>
      <p:sp>
        <p:nvSpPr>
          <p:cNvPr id="19" name="Isosceles Triangle 18">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21" name="Straight Connector 20">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4BA5627-B1B2-27A4-EB22-4393A0C8C276}"/>
              </a:ext>
            </a:extLst>
          </p:cNvPr>
          <p:cNvSpPr>
            <a:spLocks noGrp="1"/>
          </p:cNvSpPr>
          <p:nvPr>
            <p:ph idx="1"/>
          </p:nvPr>
        </p:nvSpPr>
        <p:spPr>
          <a:xfrm>
            <a:off x="4978918" y="1109145"/>
            <a:ext cx="6341016" cy="4603900"/>
          </a:xfrm>
        </p:spPr>
        <p:txBody>
          <a:bodyPr anchor="ctr">
            <a:normAutofit/>
          </a:bodyPr>
          <a:lstStyle/>
          <a:p>
            <a:r>
              <a:rPr lang="en-US" b="1" dirty="0"/>
              <a:t>Last Meeting:</a:t>
            </a:r>
            <a:r>
              <a:rPr lang="en-US" dirty="0"/>
              <a:t> June 5</a:t>
            </a:r>
          </a:p>
          <a:p>
            <a:r>
              <a:rPr lang="en-US" b="1" dirty="0"/>
              <a:t>Next Meeting:</a:t>
            </a:r>
            <a:r>
              <a:rPr lang="en-US" dirty="0"/>
              <a:t> October 22</a:t>
            </a:r>
          </a:p>
          <a:p>
            <a:r>
              <a:rPr lang="en-US" b="1" dirty="0"/>
              <a:t>October Priority:</a:t>
            </a:r>
            <a:r>
              <a:rPr lang="en-US" dirty="0"/>
              <a:t> Review actuary analysis and opportunities to streamline care management statewide.</a:t>
            </a:r>
          </a:p>
          <a:p>
            <a:r>
              <a:rPr lang="en-US" dirty="0"/>
              <a:t>Continuing Strategic Priorities:</a:t>
            </a:r>
          </a:p>
          <a:p>
            <a:pPr lvl="1"/>
            <a:r>
              <a:rPr lang="en-US" dirty="0"/>
              <a:t>Workforce/administrative simplification</a:t>
            </a:r>
          </a:p>
          <a:p>
            <a:pPr lvl="1"/>
            <a:r>
              <a:rPr lang="en-US" dirty="0"/>
              <a:t>Children’s BH continuum</a:t>
            </a:r>
          </a:p>
          <a:p>
            <a:pPr lvl="1"/>
            <a:r>
              <a:rPr lang="en-US" dirty="0"/>
              <a:t>Federal Medicaid landscape</a:t>
            </a:r>
          </a:p>
          <a:p>
            <a:endParaRPr lang="en-US" dirty="0"/>
          </a:p>
        </p:txBody>
      </p:sp>
      <p:sp>
        <p:nvSpPr>
          <p:cNvPr id="23" name="Isosceles Triangle 22">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935572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611DA7E-0716-C808-021C-950FCFC86E36}"/>
              </a:ext>
            </a:extLst>
          </p:cNvPr>
          <p:cNvSpPr>
            <a:spLocks noGrp="1"/>
          </p:cNvSpPr>
          <p:nvPr>
            <p:ph type="title"/>
          </p:nvPr>
        </p:nvSpPr>
        <p:spPr>
          <a:xfrm>
            <a:off x="1043950" y="1179151"/>
            <a:ext cx="3300646" cy="4463889"/>
          </a:xfrm>
        </p:spPr>
        <p:txBody>
          <a:bodyPr anchor="ctr">
            <a:normAutofit/>
          </a:bodyPr>
          <a:lstStyle/>
          <a:p>
            <a:r>
              <a:rPr lang="en-US" dirty="0"/>
              <a:t>Background Checks HHSA 18-21</a:t>
            </a:r>
            <a:br>
              <a:rPr lang="en-US" dirty="0"/>
            </a:br>
            <a:endParaRPr lang="en-US" dirty="0"/>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7804CCB-40DB-740F-5DD5-2BFB944A9995}"/>
              </a:ext>
            </a:extLst>
          </p:cNvPr>
          <p:cNvSpPr>
            <a:spLocks noGrp="1"/>
          </p:cNvSpPr>
          <p:nvPr>
            <p:ph idx="1"/>
          </p:nvPr>
        </p:nvSpPr>
        <p:spPr>
          <a:xfrm>
            <a:off x="4978918" y="489098"/>
            <a:ext cx="6341016" cy="5932967"/>
          </a:xfrm>
        </p:spPr>
        <p:txBody>
          <a:bodyPr anchor="ctr">
            <a:normAutofit/>
          </a:bodyPr>
          <a:lstStyle/>
          <a:p>
            <a:r>
              <a:rPr lang="en-US" dirty="0"/>
              <a:t>HHSA Ages 18–21: How Are Health Homes Ensuring Background Check Compliance?</a:t>
            </a:r>
          </a:p>
          <a:p>
            <a:pPr lvl="1"/>
            <a:r>
              <a:rPr lang="en-US" dirty="0"/>
              <a:t>Enrollment of members in this age group occurs at a relatively low frequency but is distributed across Health Homes and CMAs statewide.</a:t>
            </a:r>
          </a:p>
          <a:p>
            <a:pPr lvl="1"/>
            <a:r>
              <a:rPr lang="en-US" dirty="0"/>
              <a:t>In absence of IRAMS reporting requirements how are HH’s ensuring CMA compliance?</a:t>
            </a:r>
          </a:p>
          <a:p>
            <a:pPr lvl="2"/>
            <a:r>
              <a:rPr lang="en-US" dirty="0"/>
              <a:t>Policy</a:t>
            </a:r>
          </a:p>
          <a:p>
            <a:pPr lvl="2"/>
            <a:r>
              <a:rPr lang="en-US" dirty="0"/>
              <a:t>Audits</a:t>
            </a:r>
          </a:p>
          <a:p>
            <a:pPr lvl="2"/>
            <a:r>
              <a:rPr lang="en-US" dirty="0"/>
              <a:t>Attestations</a:t>
            </a:r>
          </a:p>
          <a:p>
            <a:pPr lvl="1"/>
            <a:r>
              <a:rPr lang="en-US" dirty="0"/>
              <a:t>What challenges are you encountering without IRAMS reporting</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53603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BBE19-0B9E-F666-B352-36EC756DAD86}"/>
              </a:ext>
            </a:extLst>
          </p:cNvPr>
          <p:cNvSpPr>
            <a:spLocks noGrp="1"/>
          </p:cNvSpPr>
          <p:nvPr>
            <p:ph type="title"/>
          </p:nvPr>
        </p:nvSpPr>
        <p:spPr>
          <a:xfrm>
            <a:off x="677334" y="310243"/>
            <a:ext cx="8596668" cy="1069521"/>
          </a:xfrm>
        </p:spPr>
        <p:txBody>
          <a:bodyPr>
            <a:normAutofit fontScale="90000"/>
          </a:bodyPr>
          <a:lstStyle/>
          <a:p>
            <a:r>
              <a:rPr lang="en-US" dirty="0"/>
              <a:t>Health Home Redesignation</a:t>
            </a:r>
            <a:br>
              <a:rPr lang="en-US" dirty="0"/>
            </a:br>
            <a:endParaRPr lang="en-US" dirty="0"/>
          </a:p>
        </p:txBody>
      </p:sp>
      <p:sp>
        <p:nvSpPr>
          <p:cNvPr id="6" name="TextBox 5">
            <a:extLst>
              <a:ext uri="{FF2B5EF4-FFF2-40B4-BE49-F238E27FC236}">
                <a16:creationId xmlns:a16="http://schemas.microsoft.com/office/drawing/2014/main" id="{CDEB3762-C46A-1391-EBC3-CF0E473DA587}"/>
              </a:ext>
            </a:extLst>
          </p:cNvPr>
          <p:cNvSpPr txBox="1"/>
          <p:nvPr/>
        </p:nvSpPr>
        <p:spPr>
          <a:xfrm>
            <a:off x="3049361" y="3098375"/>
            <a:ext cx="6098720" cy="276999"/>
          </a:xfrm>
          <a:prstGeom prst="rect">
            <a:avLst/>
          </a:prstGeom>
          <a:noFill/>
        </p:spPr>
        <p:txBody>
          <a:bodyPr wrap="square">
            <a:spAutoFit/>
          </a:bodyPr>
          <a:lstStyle/>
          <a:p>
            <a:pPr marL="0" marR="0">
              <a:buNone/>
            </a:pPr>
            <a:r>
              <a:rPr lang="en-US" sz="1200" dirty="0">
                <a:effectLst/>
                <a:latin typeface="Aptos" panose="020B0004020202020204" pitchFamily="34" charset="0"/>
                <a:ea typeface="Aptos" panose="020B0004020202020204" pitchFamily="34" charset="0"/>
                <a:cs typeface="Aptos" panose="020B0004020202020204" pitchFamily="34" charset="0"/>
              </a:rPr>
              <a:t>.</a:t>
            </a:r>
          </a:p>
        </p:txBody>
      </p:sp>
      <p:sp>
        <p:nvSpPr>
          <p:cNvPr id="7" name="TextBox 6">
            <a:extLst>
              <a:ext uri="{FF2B5EF4-FFF2-40B4-BE49-F238E27FC236}">
                <a16:creationId xmlns:a16="http://schemas.microsoft.com/office/drawing/2014/main" id="{407B7A27-3CFE-9B04-8016-F4C66ECAA24F}"/>
              </a:ext>
            </a:extLst>
          </p:cNvPr>
          <p:cNvSpPr txBox="1"/>
          <p:nvPr/>
        </p:nvSpPr>
        <p:spPr>
          <a:xfrm>
            <a:off x="1355271" y="5837464"/>
            <a:ext cx="7918731" cy="230832"/>
          </a:xfrm>
          <a:prstGeom prst="rect">
            <a:avLst/>
          </a:prstGeom>
          <a:noFill/>
        </p:spPr>
        <p:txBody>
          <a:bodyPr wrap="square" rtlCol="0">
            <a:spAutoFit/>
          </a:bodyPr>
          <a:lstStyle/>
          <a:p>
            <a:r>
              <a:rPr lang="en-US" sz="900" dirty="0"/>
              <a:t> </a:t>
            </a:r>
          </a:p>
        </p:txBody>
      </p:sp>
      <p:sp>
        <p:nvSpPr>
          <p:cNvPr id="5" name="Content Placeholder 4">
            <a:extLst>
              <a:ext uri="{FF2B5EF4-FFF2-40B4-BE49-F238E27FC236}">
                <a16:creationId xmlns:a16="http://schemas.microsoft.com/office/drawing/2014/main" id="{2D2E4770-ED2C-9E2E-5EB3-6F36BFCFC6E8}"/>
              </a:ext>
            </a:extLst>
          </p:cNvPr>
          <p:cNvSpPr>
            <a:spLocks noGrp="1"/>
          </p:cNvSpPr>
          <p:nvPr>
            <p:ph idx="1"/>
          </p:nvPr>
        </p:nvSpPr>
        <p:spPr/>
        <p:txBody>
          <a:bodyPr/>
          <a:lstStyle/>
          <a:p>
            <a:r>
              <a:rPr lang="en-US" dirty="0"/>
              <a:t>What Changed / What Didn’t</a:t>
            </a:r>
          </a:p>
          <a:p>
            <a:pPr lvl="1"/>
            <a:r>
              <a:rPr lang="en-US" dirty="0"/>
              <a:t>Movement from DOH</a:t>
            </a:r>
          </a:p>
          <a:p>
            <a:pPr lvl="2"/>
            <a:r>
              <a:rPr lang="en-US" dirty="0"/>
              <a:t>Integrated EHR concerns can be addressed case-by-case</a:t>
            </a:r>
          </a:p>
          <a:p>
            <a:pPr lvl="2"/>
            <a:r>
              <a:rPr lang="en-US" dirty="0"/>
              <a:t>Two HH+ measures temporarily weighted at 0%</a:t>
            </a:r>
          </a:p>
          <a:p>
            <a:pPr lvl="1"/>
            <a:r>
              <a:rPr lang="en-US" dirty="0"/>
              <a:t>Still Unresolved</a:t>
            </a:r>
          </a:p>
          <a:p>
            <a:pPr lvl="2"/>
            <a:r>
              <a:rPr lang="en-US" dirty="0"/>
              <a:t>No routine advance Domain 3 member list</a:t>
            </a:r>
          </a:p>
          <a:p>
            <a:pPr lvl="2"/>
            <a:r>
              <a:rPr lang="en-US" dirty="0"/>
              <a:t>Children’s HCBS CTQA weighting remains at 7%</a:t>
            </a:r>
          </a:p>
          <a:p>
            <a:pPr lvl="2"/>
            <a:r>
              <a:rPr lang="en-US" dirty="0"/>
              <a:t>Broader HH+ scoring concerns remain</a:t>
            </a:r>
          </a:p>
        </p:txBody>
      </p:sp>
    </p:spTree>
    <p:extLst>
      <p:ext uri="{BB962C8B-B14F-4D97-AF65-F5344CB8AC3E}">
        <p14:creationId xmlns:p14="http://schemas.microsoft.com/office/powerpoint/2010/main" val="435565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3F0F879-BD8C-2E3E-8E3D-94A644908B5B}"/>
              </a:ext>
            </a:extLst>
          </p:cNvPr>
          <p:cNvSpPr>
            <a:spLocks noGrp="1"/>
          </p:cNvSpPr>
          <p:nvPr>
            <p:ph type="title"/>
          </p:nvPr>
        </p:nvSpPr>
        <p:spPr>
          <a:xfrm>
            <a:off x="1286933" y="609600"/>
            <a:ext cx="10197494" cy="1099457"/>
          </a:xfrm>
        </p:spPr>
        <p:txBody>
          <a:bodyPr>
            <a:normAutofit/>
          </a:bodyPr>
          <a:lstStyle/>
          <a:p>
            <a:pPr>
              <a:lnSpc>
                <a:spcPct val="90000"/>
              </a:lnSpc>
            </a:pPr>
            <a:r>
              <a:rPr lang="en-US" dirty="0"/>
              <a:t>Health Home Policy HH+</a:t>
            </a:r>
            <a:br>
              <a:rPr lang="en-US" dirty="0"/>
            </a:br>
            <a:endParaRPr lang="en-US"/>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5" name="Content Placeholder 2">
            <a:extLst>
              <a:ext uri="{FF2B5EF4-FFF2-40B4-BE49-F238E27FC236}">
                <a16:creationId xmlns:a16="http://schemas.microsoft.com/office/drawing/2014/main" id="{ADFCFC5A-2FC1-809D-A653-0587A2DE131B}"/>
              </a:ext>
            </a:extLst>
          </p:cNvPr>
          <p:cNvGraphicFramePr>
            <a:graphicFrameLocks noGrp="1"/>
          </p:cNvGraphicFramePr>
          <p:nvPr>
            <p:ph idx="1"/>
            <p:extLst>
              <p:ext uri="{D42A27DB-BD31-4B8C-83A1-F6EECF244321}">
                <p14:modId xmlns:p14="http://schemas.microsoft.com/office/powerpoint/2010/main" val="2408169067"/>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2706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149AE2-9650-4033-12B1-28D2827A02B5}"/>
              </a:ext>
            </a:extLst>
          </p:cNvPr>
          <p:cNvSpPr>
            <a:spLocks noGrp="1"/>
          </p:cNvSpPr>
          <p:nvPr>
            <p:ph type="title"/>
          </p:nvPr>
        </p:nvSpPr>
        <p:spPr>
          <a:xfrm>
            <a:off x="1043950" y="1179151"/>
            <a:ext cx="3300646" cy="4463889"/>
          </a:xfrm>
        </p:spPr>
        <p:txBody>
          <a:bodyPr anchor="ctr">
            <a:normAutofit/>
          </a:bodyPr>
          <a:lstStyle/>
          <a:p>
            <a:r>
              <a:rPr lang="en-US" b="1" dirty="0"/>
              <a:t>DOH Policy Updates and Health Home Billing</a:t>
            </a:r>
            <a:br>
              <a:rPr lang="en-US" b="1" dirty="0"/>
            </a:br>
            <a:endParaRPr lang="en-US" dirty="0"/>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D16DFEC-3608-13D2-3703-200BB60B1C58}"/>
              </a:ext>
            </a:extLst>
          </p:cNvPr>
          <p:cNvSpPr>
            <a:spLocks noGrp="1"/>
          </p:cNvSpPr>
          <p:nvPr>
            <p:ph idx="1"/>
          </p:nvPr>
        </p:nvSpPr>
        <p:spPr>
          <a:xfrm>
            <a:off x="5097790" y="534987"/>
            <a:ext cx="6341016" cy="5770120"/>
          </a:xfrm>
        </p:spPr>
        <p:txBody>
          <a:bodyPr anchor="ctr">
            <a:normAutofit lnSpcReduction="10000"/>
          </a:bodyPr>
          <a:lstStyle/>
          <a:p>
            <a:pPr>
              <a:lnSpc>
                <a:spcPct val="90000"/>
              </a:lnSpc>
            </a:pPr>
            <a:r>
              <a:rPr lang="en-US" b="1" dirty="0"/>
              <a:t>Comprehensive Assessment- Health Home Billing</a:t>
            </a:r>
          </a:p>
          <a:p>
            <a:pPr lvl="1">
              <a:lnSpc>
                <a:spcPct val="90000"/>
              </a:lnSpc>
            </a:pPr>
            <a:r>
              <a:rPr lang="en-US" sz="1400" b="1" dirty="0"/>
              <a:t>The updated 5/25 policy added underlined language; although it was NOT identified in the official DOH "Guide to Edits":</a:t>
            </a:r>
            <a:endParaRPr lang="en-US" sz="1400" dirty="0"/>
          </a:p>
          <a:p>
            <a:pPr lvl="2">
              <a:lnSpc>
                <a:spcPct val="90000"/>
              </a:lnSpc>
            </a:pPr>
            <a:r>
              <a:rPr lang="en-US" dirty="0"/>
              <a:t>For both Health Homes Serving Adults and Health Homes Serving Children, the initial Comprehensive Assessment is to be completed concurrently with an initial Plan of Care within fifty-six (56) calendar days of enrollment </a:t>
            </a:r>
            <a:r>
              <a:rPr lang="en-US" u="sng" dirty="0"/>
              <a:t>in order for billing to proceed.</a:t>
            </a:r>
            <a:endParaRPr lang="en-US" dirty="0"/>
          </a:p>
          <a:p>
            <a:pPr lvl="1">
              <a:lnSpc>
                <a:spcPct val="90000"/>
              </a:lnSpc>
            </a:pPr>
            <a:r>
              <a:rPr lang="en-US" sz="1400" b="1" dirty="0"/>
              <a:t>For comparison, the previous DOH policy stated:</a:t>
            </a:r>
            <a:endParaRPr lang="en-US" sz="1400" dirty="0"/>
          </a:p>
          <a:p>
            <a:pPr lvl="2">
              <a:lnSpc>
                <a:spcPct val="90000"/>
              </a:lnSpc>
            </a:pPr>
            <a:r>
              <a:rPr lang="en-US" b="1" dirty="0"/>
              <a:t>The initial comprehensive assessment must be completed concurrently with an initial plan of care within 60 calendar days of enrollment.</a:t>
            </a:r>
            <a:r>
              <a:rPr lang="en-US" dirty="0"/>
              <a:t> An assessment may be completed over the course of several days; at least one encounter during the initial assessment period must be face-to-face. Health Home policy must clearly identify required timeframes and implement quality review to ensure adherence.</a:t>
            </a:r>
          </a:p>
          <a:p>
            <a:pPr lvl="1">
              <a:lnSpc>
                <a:spcPct val="90000"/>
              </a:lnSpc>
            </a:pPr>
            <a:r>
              <a:rPr lang="en-US" sz="1400" b="1" dirty="0"/>
              <a:t>Below is the language from the OMIG audit protocols (April 1, 2026):</a:t>
            </a:r>
            <a:endParaRPr lang="en-US" sz="1400" dirty="0"/>
          </a:p>
          <a:p>
            <a:pPr lvl="2">
              <a:lnSpc>
                <a:spcPct val="90000"/>
              </a:lnSpc>
            </a:pPr>
            <a:r>
              <a:rPr lang="en-US" b="1" dirty="0"/>
              <a:t>Missing Comprehensive Assessment:</a:t>
            </a:r>
            <a:r>
              <a:rPr lang="en-US" dirty="0"/>
              <a:t> If the care management record does not contain an initial comprehensive assessment, and if applicable, an annual reassessment has not been completed or completed following a significant change in the member's health, behavioral health, or social needs, </a:t>
            </a:r>
            <a:r>
              <a:rPr lang="en-US" u="sng" dirty="0"/>
              <a:t>the claim will be disallowed.</a:t>
            </a:r>
            <a:r>
              <a:rPr lang="en-US" dirty="0"/>
              <a:t> If the comprehensive assessment is not made available, </a:t>
            </a:r>
            <a:r>
              <a:rPr lang="en-US" u="sng" dirty="0"/>
              <a:t>the claim will be disallowed.</a:t>
            </a:r>
          </a:p>
          <a:p>
            <a:pPr lvl="1">
              <a:lnSpc>
                <a:spcPct val="90000"/>
              </a:lnSpc>
            </a:pPr>
            <a:r>
              <a:rPr lang="en-US" sz="1400" b="1" dirty="0"/>
              <a:t>Open call for workgroup to address policy updates</a:t>
            </a:r>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1944262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EDE78D6-AA01-907D-549B-03930D2521F7}"/>
              </a:ext>
            </a:extLst>
          </p:cNvPr>
          <p:cNvSpPr>
            <a:spLocks noGrp="1"/>
          </p:cNvSpPr>
          <p:nvPr>
            <p:ph type="title"/>
          </p:nvPr>
        </p:nvSpPr>
        <p:spPr>
          <a:xfrm>
            <a:off x="1043950" y="1179151"/>
            <a:ext cx="3300646" cy="4463889"/>
          </a:xfrm>
        </p:spPr>
        <p:txBody>
          <a:bodyPr anchor="ctr">
            <a:normAutofit/>
          </a:bodyPr>
          <a:lstStyle/>
          <a:p>
            <a:r>
              <a:rPr lang="en-US" b="1" dirty="0"/>
              <a:t>DOH Policy Updates and Health Home Billing</a:t>
            </a:r>
            <a:endParaRPr lang="en-US" dirty="0"/>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BED8FD-FE09-2C40-24AE-B42287FE8840}"/>
              </a:ext>
            </a:extLst>
          </p:cNvPr>
          <p:cNvSpPr>
            <a:spLocks noGrp="1"/>
          </p:cNvSpPr>
          <p:nvPr>
            <p:ph idx="1"/>
          </p:nvPr>
        </p:nvSpPr>
        <p:spPr>
          <a:xfrm>
            <a:off x="4978918" y="1109145"/>
            <a:ext cx="6341016" cy="4603900"/>
          </a:xfrm>
        </p:spPr>
        <p:txBody>
          <a:bodyPr anchor="ctr">
            <a:normAutofit/>
          </a:bodyPr>
          <a:lstStyle/>
          <a:p>
            <a:r>
              <a:rPr lang="en-US" b="1" dirty="0"/>
              <a:t>POC- Health Home Billing</a:t>
            </a:r>
            <a:endParaRPr lang="en-US" b="1"/>
          </a:p>
          <a:p>
            <a:pPr lvl="1"/>
            <a:r>
              <a:rPr lang="en-US" dirty="0"/>
              <a:t>January 2025 formal policy guidance regarding POC signatures and MAPP uploads was issued.</a:t>
            </a:r>
            <a:endParaRPr lang="en-US"/>
          </a:p>
          <a:p>
            <a:pPr lvl="1"/>
            <a:r>
              <a:rPr lang="en-US" dirty="0"/>
              <a:t>June 2024 DOH referenced presentations and system changes to accommodate billing blocks.</a:t>
            </a:r>
            <a:endParaRPr lang="en-US"/>
          </a:p>
          <a:p>
            <a:pPr lvl="1"/>
            <a:r>
              <a:rPr lang="en-US" dirty="0"/>
              <a:t>How are HH’s managing self-disclosures during audits if POC is missing signature? </a:t>
            </a:r>
            <a:endParaRPr lang="en-US"/>
          </a:p>
          <a:p>
            <a:pPr marL="0" indent="0">
              <a:buNone/>
            </a:pPr>
            <a:endParaRPr lang="en-US"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12944321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E80AD0CE-2A1F-5B4E-77DC-38DF69731B85}"/>
              </a:ext>
            </a:extLst>
          </p:cNvPr>
          <p:cNvSpPr>
            <a:spLocks noGrp="1"/>
          </p:cNvSpPr>
          <p:nvPr>
            <p:ph type="title"/>
          </p:nvPr>
        </p:nvSpPr>
        <p:spPr>
          <a:xfrm>
            <a:off x="1043950" y="1179151"/>
            <a:ext cx="3300646" cy="4463889"/>
          </a:xfrm>
        </p:spPr>
        <p:txBody>
          <a:bodyPr anchor="ctr">
            <a:normAutofit/>
          </a:bodyPr>
          <a:lstStyle/>
          <a:p>
            <a:r>
              <a:rPr lang="en-US" dirty="0"/>
              <a:t>Coalition Workgroup Updates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FBAC9A66-2DD3-3315-B15A-7687C6F37EE0}"/>
              </a:ext>
            </a:extLst>
          </p:cNvPr>
          <p:cNvSpPr>
            <a:spLocks noGrp="1"/>
          </p:cNvSpPr>
          <p:nvPr>
            <p:ph idx="1"/>
          </p:nvPr>
        </p:nvSpPr>
        <p:spPr>
          <a:xfrm>
            <a:off x="4978918" y="446567"/>
            <a:ext cx="6341016" cy="6018028"/>
          </a:xfrm>
        </p:spPr>
        <p:txBody>
          <a:bodyPr anchor="ctr">
            <a:normAutofit/>
          </a:bodyPr>
          <a:lstStyle/>
          <a:p>
            <a:pPr>
              <a:lnSpc>
                <a:spcPct val="90000"/>
              </a:lnSpc>
            </a:pPr>
            <a:r>
              <a:rPr lang="en-US" sz="1500" dirty="0"/>
              <a:t>Health Home Data Analysis Workgroup</a:t>
            </a:r>
          </a:p>
          <a:p>
            <a:pPr lvl="1">
              <a:lnSpc>
                <a:spcPct val="90000"/>
              </a:lnSpc>
            </a:pPr>
            <a:r>
              <a:rPr lang="en-US" sz="1500" dirty="0"/>
              <a:t>Last Meeting August 13, 2026</a:t>
            </a:r>
          </a:p>
          <a:p>
            <a:pPr lvl="1">
              <a:lnSpc>
                <a:spcPct val="90000"/>
              </a:lnSpc>
            </a:pPr>
            <a:r>
              <a:rPr lang="en-US" sz="1500" dirty="0"/>
              <a:t>Next </a:t>
            </a:r>
            <a:r>
              <a:rPr lang="en-US" sz="1500"/>
              <a:t>Meeting September 28, </a:t>
            </a:r>
            <a:r>
              <a:rPr lang="en-US" sz="1500" dirty="0"/>
              <a:t>2026</a:t>
            </a:r>
          </a:p>
          <a:p>
            <a:pPr lvl="1">
              <a:lnSpc>
                <a:spcPct val="90000"/>
              </a:lnSpc>
            </a:pPr>
            <a:r>
              <a:rPr lang="en-US" sz="1500" dirty="0"/>
              <a:t>Focus</a:t>
            </a:r>
          </a:p>
          <a:p>
            <a:pPr lvl="2">
              <a:lnSpc>
                <a:spcPct val="90000"/>
              </a:lnSpc>
            </a:pPr>
            <a:r>
              <a:rPr lang="en-US" sz="1500" dirty="0"/>
              <a:t>AI in Health Homes (Standing agenda item)</a:t>
            </a:r>
          </a:p>
          <a:p>
            <a:pPr lvl="2">
              <a:lnSpc>
                <a:spcPct val="90000"/>
              </a:lnSpc>
            </a:pPr>
            <a:r>
              <a:rPr lang="en-US" sz="1500" dirty="0"/>
              <a:t>Prepare Executive Summary for advocacy on statewide Health Home quality management and oversight.</a:t>
            </a:r>
          </a:p>
          <a:p>
            <a:pPr lvl="2">
              <a:lnSpc>
                <a:spcPct val="90000"/>
              </a:lnSpc>
            </a:pPr>
            <a:r>
              <a:rPr lang="en-US" sz="1500" dirty="0"/>
              <a:t>Present to DOH/OMH on work happening in Health Homes statewide- HH Office Hours October 2026</a:t>
            </a:r>
          </a:p>
          <a:p>
            <a:pPr>
              <a:lnSpc>
                <a:spcPct val="90000"/>
              </a:lnSpc>
            </a:pPr>
            <a:r>
              <a:rPr lang="en-US" sz="1500" dirty="0"/>
              <a:t>Health Home-SCN Collaboration Workgroup</a:t>
            </a:r>
          </a:p>
          <a:p>
            <a:pPr lvl="2">
              <a:lnSpc>
                <a:spcPct val="90000"/>
              </a:lnSpc>
            </a:pPr>
            <a:endParaRPr lang="en-US" sz="1500"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121268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B86A7-A1EC-475B-9166-88902B033A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BD8E2E14-135D-63A9-A42E-7CCC9774912D}"/>
              </a:ext>
            </a:extLst>
          </p:cNvPr>
          <p:cNvSpPr>
            <a:spLocks noGrp="1"/>
          </p:cNvSpPr>
          <p:nvPr>
            <p:ph type="title"/>
          </p:nvPr>
        </p:nvSpPr>
        <p:spPr>
          <a:xfrm>
            <a:off x="1333502" y="223284"/>
            <a:ext cx="8596668" cy="829339"/>
          </a:xfrm>
        </p:spPr>
        <p:txBody>
          <a:bodyPr>
            <a:normAutofit/>
          </a:bodyPr>
          <a:lstStyle/>
          <a:p>
            <a:r>
              <a:rPr lang="en-US" dirty="0"/>
              <a:t>Ask a Health Home</a:t>
            </a:r>
          </a:p>
        </p:txBody>
      </p:sp>
      <p:sp>
        <p:nvSpPr>
          <p:cNvPr id="10" name="Isosceles Triangle 9">
            <a:extLst>
              <a:ext uri="{FF2B5EF4-FFF2-40B4-BE49-F238E27FC236}">
                <a16:creationId xmlns:a16="http://schemas.microsoft.com/office/drawing/2014/main" id="{C2C29CB1-9F74-4879-A6AF-AEA67B6F1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
        <p:nvSpPr>
          <p:cNvPr id="3" name="Content Placeholder 2">
            <a:extLst>
              <a:ext uri="{FF2B5EF4-FFF2-40B4-BE49-F238E27FC236}">
                <a16:creationId xmlns:a16="http://schemas.microsoft.com/office/drawing/2014/main" id="{6EAF6EAE-9B25-2AE6-2368-90BCBC71FB26}"/>
              </a:ext>
            </a:extLst>
          </p:cNvPr>
          <p:cNvSpPr>
            <a:spLocks noGrp="1"/>
          </p:cNvSpPr>
          <p:nvPr>
            <p:ph idx="1"/>
          </p:nvPr>
        </p:nvSpPr>
        <p:spPr>
          <a:xfrm>
            <a:off x="1333502" y="1318438"/>
            <a:ext cx="9681828" cy="4529470"/>
          </a:xfrm>
        </p:spPr>
        <p:txBody>
          <a:bodyPr>
            <a:normAutofit/>
          </a:bodyPr>
          <a:lstStyle/>
          <a:p>
            <a:pPr>
              <a:lnSpc>
                <a:spcPct val="90000"/>
              </a:lnSpc>
            </a:pPr>
            <a:r>
              <a:rPr lang="en-US" sz="2000" dirty="0"/>
              <a:t>Managing HH-to-HH Transfers in MAPP</a:t>
            </a:r>
          </a:p>
          <a:p>
            <a:pPr lvl="1">
              <a:lnSpc>
                <a:spcPct val="100000"/>
              </a:lnSpc>
            </a:pPr>
            <a:r>
              <a:rPr lang="en-US" dirty="0"/>
              <a:t>Varying practices across HH’s, some requesting disenroll the members and then refer them to the receiving HH so they're able to receive them in Outreach instead.</a:t>
            </a:r>
          </a:p>
          <a:p>
            <a:pPr lvl="2"/>
            <a:r>
              <a:rPr lang="en-US" sz="1600" dirty="0"/>
              <a:t>Are there issues with the HH-to-HH transfer in MAPP that we should be aware of?</a:t>
            </a:r>
          </a:p>
          <a:p>
            <a:r>
              <a:rPr lang="en-US" sz="2000" dirty="0"/>
              <a:t>DOH 5055</a:t>
            </a:r>
          </a:p>
          <a:p>
            <a:pPr lvl="1"/>
            <a:r>
              <a:rPr lang="en-US" dirty="0"/>
              <a:t>Can we modify Page 4? (Add initials/date for each line)</a:t>
            </a:r>
          </a:p>
          <a:p>
            <a:pPr lvl="1"/>
            <a:r>
              <a:rPr lang="en-US" dirty="0"/>
              <a:t>Can we pre-populate provider types? (e.g., Hospital, MCO, PCP, Behavioral Health, etc.) </a:t>
            </a:r>
          </a:p>
          <a:p>
            <a:pPr lvl="1"/>
            <a:r>
              <a:rPr lang="en-US" dirty="0"/>
              <a:t>What exactly is required when providers are pre-listed vs. added during the meeting?</a:t>
            </a:r>
          </a:p>
          <a:p>
            <a:pPr lvl="2"/>
            <a:r>
              <a:rPr lang="en-US" dirty="0"/>
              <a:t>If providers/entities are pre-listed before the member meeting, must the member/consenter and HHCM initial and date each approved entity? </a:t>
            </a:r>
          </a:p>
          <a:p>
            <a:pPr lvl="2"/>
            <a:r>
              <a:rPr lang="en-US" dirty="0"/>
              <a:t>If the Page 4 is blank and the HHCM adds providers/entities during the member meeting, is the member's approval/signature/initial and date at the designated Page 4 section </a:t>
            </a:r>
            <a:r>
              <a:rPr lang="en-US"/>
              <a:t>sufficient, or </a:t>
            </a:r>
            <a:r>
              <a:rPr lang="en-US" dirty="0"/>
              <a:t>must the member and HHCM also initial/date each entity added during the meeting? </a:t>
            </a:r>
          </a:p>
          <a:p>
            <a:pPr lvl="2"/>
            <a:endParaRPr lang="en-US" sz="1600" dirty="0"/>
          </a:p>
        </p:txBody>
      </p:sp>
      <p:sp>
        <p:nvSpPr>
          <p:cNvPr id="12" name="Isosceles Triangle 11">
            <a:extLst>
              <a:ext uri="{FF2B5EF4-FFF2-40B4-BE49-F238E27FC236}">
                <a16:creationId xmlns:a16="http://schemas.microsoft.com/office/drawing/2014/main" id="{7E2C7115-5336-410C-AD71-0F0952A2E5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329805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8C9B83F-64CD-41C1-925F-A08801FFD0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E1655065-0BD7-4422-BEC0-4401E998090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DDD90AC-ABEC-4A76-9C9C-AD0A5F8FC7F2}"/>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21A8AFEF-EC50-4C0B-9C64-814B76C820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25">
              <a:extLst>
                <a:ext uri="{FF2B5EF4-FFF2-40B4-BE49-F238E27FC236}">
                  <a16:creationId xmlns:a16="http://schemas.microsoft.com/office/drawing/2014/main" id="{CAFAA800-E117-4357-84E4-56B63EA03E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Isosceles Triangle 14">
              <a:extLst>
                <a:ext uri="{FF2B5EF4-FFF2-40B4-BE49-F238E27FC236}">
                  <a16:creationId xmlns:a16="http://schemas.microsoft.com/office/drawing/2014/main" id="{8DDFC9F4-3B45-402D-8AD7-60B3F08ED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Rectangle 27">
              <a:extLst>
                <a:ext uri="{FF2B5EF4-FFF2-40B4-BE49-F238E27FC236}">
                  <a16:creationId xmlns:a16="http://schemas.microsoft.com/office/drawing/2014/main" id="{F26A0854-FBE4-4587-B349-06BE192BD7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Rectangle 28">
              <a:extLst>
                <a:ext uri="{FF2B5EF4-FFF2-40B4-BE49-F238E27FC236}">
                  <a16:creationId xmlns:a16="http://schemas.microsoft.com/office/drawing/2014/main" id="{54A9C4C6-FF7D-470E-BFCA-CE4F60A1F0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Rectangle 29">
              <a:extLst>
                <a:ext uri="{FF2B5EF4-FFF2-40B4-BE49-F238E27FC236}">
                  <a16:creationId xmlns:a16="http://schemas.microsoft.com/office/drawing/2014/main" id="{B1721EA8-4871-45D4-B78F-AE805A300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9" name="Isosceles Triangle 18">
              <a:extLst>
                <a:ext uri="{FF2B5EF4-FFF2-40B4-BE49-F238E27FC236}">
                  <a16:creationId xmlns:a16="http://schemas.microsoft.com/office/drawing/2014/main" id="{E5763971-E3A3-45C6-9BA8-2E032C7A55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Isosceles Triangle 19">
              <a:extLst>
                <a:ext uri="{FF2B5EF4-FFF2-40B4-BE49-F238E27FC236}">
                  <a16:creationId xmlns:a16="http://schemas.microsoft.com/office/drawing/2014/main" id="{32752E94-0E01-4AF5-A43A-F2FAD8737C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grpSp>
      <p:pic>
        <p:nvPicPr>
          <p:cNvPr id="5" name="Content Placeholder 4">
            <a:extLst>
              <a:ext uri="{FF2B5EF4-FFF2-40B4-BE49-F238E27FC236}">
                <a16:creationId xmlns:a16="http://schemas.microsoft.com/office/drawing/2014/main" id="{98ECE861-8DFF-559B-6A02-120D34CCAD63}"/>
              </a:ext>
            </a:extLst>
          </p:cNvPr>
          <p:cNvPicPr>
            <a:picLocks noGrp="1" noChangeAspect="1"/>
          </p:cNvPicPr>
          <p:nvPr>
            <p:ph idx="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9091" t="12536" b="28441"/>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2870B9D1-226B-5ED2-43B2-2C56CDCF624D}"/>
              </a:ext>
            </a:extLst>
          </p:cNvPr>
          <p:cNvSpPr>
            <a:spLocks noGrp="1"/>
          </p:cNvSpPr>
          <p:nvPr>
            <p:ph type="title"/>
          </p:nvPr>
        </p:nvSpPr>
        <p:spPr>
          <a:xfrm>
            <a:off x="668867" y="1678666"/>
            <a:ext cx="4088190" cy="2369093"/>
          </a:xfrm>
        </p:spPr>
        <p:txBody>
          <a:bodyPr vert="horz" lIns="91440" tIns="45720" rIns="91440" bIns="45720" rtlCol="0" anchor="b">
            <a:normAutofit/>
          </a:bodyPr>
          <a:lstStyle/>
          <a:p>
            <a:pPr algn="r"/>
            <a:r>
              <a:rPr lang="en-US" sz="4800"/>
              <a:t>Thank You!</a:t>
            </a:r>
          </a:p>
        </p:txBody>
      </p:sp>
      <p:cxnSp>
        <p:nvCxnSpPr>
          <p:cNvPr id="22" name="Straight Connector 21">
            <a:extLst>
              <a:ext uri="{FF2B5EF4-FFF2-40B4-BE49-F238E27FC236}">
                <a16:creationId xmlns:a16="http://schemas.microsoft.com/office/drawing/2014/main" id="{A57C1A16-B8AB-4D99-A195-A38F556A648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F8A9B20B-D1DD-4573-B5EC-55802951923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6" name="Rectangle 23">
            <a:extLst>
              <a:ext uri="{FF2B5EF4-FFF2-40B4-BE49-F238E27FC236}">
                <a16:creationId xmlns:a16="http://schemas.microsoft.com/office/drawing/2014/main" id="{66D61E08-70C3-48D8-BEA0-787111DC30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Rectangle 25">
            <a:extLst>
              <a:ext uri="{FF2B5EF4-FFF2-40B4-BE49-F238E27FC236}">
                <a16:creationId xmlns:a16="http://schemas.microsoft.com/office/drawing/2014/main" id="{FC55298F-0AE5-478E-AD2B-03C2614C5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Isosceles Triangle 24">
            <a:extLst>
              <a:ext uri="{FF2B5EF4-FFF2-40B4-BE49-F238E27FC236}">
                <a16:creationId xmlns:a16="http://schemas.microsoft.com/office/drawing/2014/main" id="{C180E4EA-0B63-4779-A895-7E90E71088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2" name="Rectangle 27">
            <a:extLst>
              <a:ext uri="{FF2B5EF4-FFF2-40B4-BE49-F238E27FC236}">
                <a16:creationId xmlns:a16="http://schemas.microsoft.com/office/drawing/2014/main" id="{CEE01D9D-3DE8-4EED-B0D3-8F3C79CC76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4" name="Rectangle 28">
            <a:extLst>
              <a:ext uri="{FF2B5EF4-FFF2-40B4-BE49-F238E27FC236}">
                <a16:creationId xmlns:a16="http://schemas.microsoft.com/office/drawing/2014/main" id="{89AF5CE9-607F-43F4-8983-DCD6DA4051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6" name="Rectangle 29">
            <a:extLst>
              <a:ext uri="{FF2B5EF4-FFF2-40B4-BE49-F238E27FC236}">
                <a16:creationId xmlns:a16="http://schemas.microsoft.com/office/drawing/2014/main" id="{6EEA2DBD-9E1E-4521-8C01-F32AD18A89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Isosceles Triangle 29">
            <a:extLst>
              <a:ext uri="{FF2B5EF4-FFF2-40B4-BE49-F238E27FC236}">
                <a16:creationId xmlns:a16="http://schemas.microsoft.com/office/drawing/2014/main" id="{15BBD2C1-BA9B-46A9-A27A-33498B1692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795092527"/>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3062</TotalTime>
  <Words>1441</Words>
  <Application>Microsoft Office PowerPoint</Application>
  <PresentationFormat>Widescreen</PresentationFormat>
  <Paragraphs>141</Paragraphs>
  <Slides>20</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Arial</vt:lpstr>
      <vt:lpstr>Calibri</vt:lpstr>
      <vt:lpstr>Trebuchet MS</vt:lpstr>
      <vt:lpstr>Wingdings 3</vt:lpstr>
      <vt:lpstr>Facet</vt:lpstr>
      <vt:lpstr>PowerPoint Presentation</vt:lpstr>
      <vt:lpstr>Agenda</vt:lpstr>
      <vt:lpstr>Announcements</vt:lpstr>
      <vt:lpstr>Announcements</vt:lpstr>
      <vt:lpstr>Health Home Care Management Rally at the Capitol</vt:lpstr>
      <vt:lpstr>Health Home Care Management Rally at the Capitol</vt:lpstr>
      <vt:lpstr>Health Home Care Management Rally at the Capitol- NYC Transportation Details</vt:lpstr>
      <vt:lpstr>Health Home Care Management Rally at the Capitol</vt:lpstr>
      <vt:lpstr>HHCM Actuary Analysis</vt:lpstr>
      <vt:lpstr>HHCM Actuary Analysis </vt:lpstr>
      <vt:lpstr>HHCM Actuary Analysis- Health Home Value </vt:lpstr>
      <vt:lpstr>Quarterly Strategic Meeting DOH </vt:lpstr>
      <vt:lpstr>Background Checks HHSA 18-21 </vt:lpstr>
      <vt:lpstr>Health Home Redesignation </vt:lpstr>
      <vt:lpstr>Health Home Policy HH+ </vt:lpstr>
      <vt:lpstr>DOH Policy Updates and Health Home Billing </vt:lpstr>
      <vt:lpstr>DOH Policy Updates and Health Home Billing</vt:lpstr>
      <vt:lpstr>Coalition Workgroup Updates</vt:lpstr>
      <vt:lpstr>Ask a Health Home</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Laurie Lanphear</dc:creator>
  <cp:lastModifiedBy>Lamp, Bridget</cp:lastModifiedBy>
  <cp:revision>3</cp:revision>
  <dcterms:created xsi:type="dcterms:W3CDTF">2026-08-31T14:43:41Z</dcterms:created>
  <dcterms:modified xsi:type="dcterms:W3CDTF">2026-09-10T16:38:41Z</dcterms:modified>
</cp:coreProperties>
</file>