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8" r:id="rId4"/>
  </p:sldMasterIdLst>
  <p:notesMasterIdLst>
    <p:notesMasterId r:id="rId16"/>
  </p:notesMasterIdLst>
  <p:sldIdLst>
    <p:sldId id="259" r:id="rId5"/>
    <p:sldId id="277" r:id="rId6"/>
    <p:sldId id="282" r:id="rId7"/>
    <p:sldId id="280" r:id="rId8"/>
    <p:sldId id="281" r:id="rId9"/>
    <p:sldId id="288" r:id="rId10"/>
    <p:sldId id="283" r:id="rId11"/>
    <p:sldId id="285" r:id="rId12"/>
    <p:sldId id="286" r:id="rId13"/>
    <p:sldId id="287" r:id="rId14"/>
    <p:sldId id="269" r:id="rId15"/>
  </p:sldIdLst>
  <p:sldSz cx="9753600" cy="5486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16C32B-B509-219C-5183-5D12F25DC6FD}" v="20" dt="2026-09-15T14:33:17.4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49"/>
    <p:restoredTop sz="96167"/>
  </p:normalViewPr>
  <p:slideViewPr>
    <p:cSldViewPr snapToGrid="0">
      <p:cViewPr varScale="1">
        <p:scale>
          <a:sx n="130" d="100"/>
          <a:sy n="130" d="100"/>
        </p:scale>
        <p:origin x="558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4A3C83-7B97-C24F-B06C-6E28BBE0ABA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A0620D-0406-F74D-86D5-1A3346D55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661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0225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1pPr>
    <a:lvl2pPr marL="351130" algn="l" defTabSz="70225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2pPr>
    <a:lvl3pPr marL="702259" algn="l" defTabSz="70225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3pPr>
    <a:lvl4pPr marL="1053389" algn="l" defTabSz="70225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4pPr>
    <a:lvl5pPr marL="1404518" algn="l" defTabSz="70225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5pPr>
    <a:lvl6pPr marL="1755648" algn="l" defTabSz="70225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6pPr>
    <a:lvl7pPr marL="2106778" algn="l" defTabSz="70225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7pPr>
    <a:lvl8pPr marL="2457907" algn="l" defTabSz="70225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8pPr>
    <a:lvl9pPr marL="2809037" algn="l" defTabSz="70225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CCB3B3-63D4-85F1-48A4-C72BD590B766}"/>
              </a:ext>
            </a:extLst>
          </p:cNvPr>
          <p:cNvSpPr/>
          <p:nvPr userDrawn="1"/>
        </p:nvSpPr>
        <p:spPr>
          <a:xfrm>
            <a:off x="0" y="4966450"/>
            <a:ext cx="9753600" cy="519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CA469C-9053-61D7-D84E-AB0BE38A31DD}"/>
              </a:ext>
            </a:extLst>
          </p:cNvPr>
          <p:cNvSpPr/>
          <p:nvPr userDrawn="1"/>
        </p:nvSpPr>
        <p:spPr>
          <a:xfrm>
            <a:off x="0" y="0"/>
            <a:ext cx="9753600" cy="54864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0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0B65DAAE-87EB-6635-526E-50B2A47BA3B4}"/>
              </a:ext>
            </a:extLst>
          </p:cNvPr>
          <p:cNvSpPr/>
          <p:nvPr userDrawn="1"/>
        </p:nvSpPr>
        <p:spPr>
          <a:xfrm rot="1789865">
            <a:off x="98466" y="-1844865"/>
            <a:ext cx="11190387" cy="6327084"/>
          </a:xfrm>
          <a:custGeom>
            <a:avLst/>
            <a:gdLst>
              <a:gd name="connsiteX0" fmla="*/ 0 w 11190387"/>
              <a:gd name="connsiteY0" fmla="*/ 4851876 h 6327084"/>
              <a:gd name="connsiteX1" fmla="*/ 8461206 w 11190387"/>
              <a:gd name="connsiteY1" fmla="*/ 0 h 6327084"/>
              <a:gd name="connsiteX2" fmla="*/ 11190387 w 11190387"/>
              <a:gd name="connsiteY2" fmla="*/ 4759428 h 6327084"/>
              <a:gd name="connsiteX3" fmla="*/ 8456545 w 11190387"/>
              <a:gd name="connsiteY3" fmla="*/ 6327084 h 6327084"/>
              <a:gd name="connsiteX4" fmla="*/ 845923 w 11190387"/>
              <a:gd name="connsiteY4" fmla="*/ 6327084 h 6327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0387" h="6327084">
                <a:moveTo>
                  <a:pt x="0" y="4851876"/>
                </a:moveTo>
                <a:lnTo>
                  <a:pt x="8461206" y="0"/>
                </a:lnTo>
                <a:lnTo>
                  <a:pt x="11190387" y="4759428"/>
                </a:lnTo>
                <a:lnTo>
                  <a:pt x="8456545" y="6327084"/>
                </a:lnTo>
                <a:lnTo>
                  <a:pt x="845923" y="6327084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  <a:lumMod val="2000"/>
                </a:schemeClr>
              </a:gs>
              <a:gs pos="100000">
                <a:schemeClr val="accent4">
                  <a:alpha val="71781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360" y="2185416"/>
            <a:ext cx="6447495" cy="137793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8654" y="4115447"/>
            <a:ext cx="6447495" cy="321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2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en-US" dirty="0"/>
              <a:t>Month/year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5E9A5A38-FB79-526E-6168-05E5BAB5E8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644803" y="904885"/>
            <a:ext cx="1419582" cy="185194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486FD29-C4B0-A656-BB7E-2B5B576896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</a:blip>
          <a:srcRect t="38836"/>
          <a:stretch/>
        </p:blipFill>
        <p:spPr>
          <a:xfrm>
            <a:off x="6896334" y="-1"/>
            <a:ext cx="954361" cy="761501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D5DD49B-CFCC-46E9-B94C-87394C3DB6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4000"/>
          </a:blip>
          <a:stretch>
            <a:fillRect/>
          </a:stretch>
        </p:blipFill>
        <p:spPr>
          <a:xfrm>
            <a:off x="8261973" y="3252550"/>
            <a:ext cx="753690" cy="98324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24601D5-FE9A-1C86-50E1-4BFA34F525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"/>
          </a:blip>
          <a:stretch>
            <a:fillRect/>
          </a:stretch>
        </p:blipFill>
        <p:spPr>
          <a:xfrm>
            <a:off x="5379477" y="4273432"/>
            <a:ext cx="685602" cy="894416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52ECF1BF-4A9D-7662-4DC5-7FCB141A56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6060146" y="475881"/>
            <a:ext cx="1146035" cy="149508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913B0C3-7BCF-09CF-CFCF-123C15DCA7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6455997" y="3122146"/>
            <a:ext cx="1267876" cy="165403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8EAD15D-F4B4-9A88-0D8A-F94AF23925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9000"/>
          </a:blip>
          <a:srcRect r="20061" b="8833"/>
          <a:stretch/>
        </p:blipFill>
        <p:spPr>
          <a:xfrm>
            <a:off x="8722459" y="3978467"/>
            <a:ext cx="1031141" cy="1507933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F4BCCAC-7584-8B2D-D951-878511B0039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5000"/>
          </a:blip>
          <a:srcRect r="50000"/>
          <a:stretch/>
        </p:blipFill>
        <p:spPr>
          <a:xfrm>
            <a:off x="9259175" y="1926606"/>
            <a:ext cx="494425" cy="1290022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8F81B5C6-7F5C-2556-113F-F49E66F36F0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98654" y="820611"/>
            <a:ext cx="3863788" cy="421504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4CDF4D11-B3E1-4D01-96A8-1D93728E404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18000"/>
          </a:blip>
          <a:srcRect t="49557" r="20061" b="-4078"/>
          <a:stretch/>
        </p:blipFill>
        <p:spPr>
          <a:xfrm>
            <a:off x="8915470" y="-4"/>
            <a:ext cx="838130" cy="732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131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_Subhead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2920" y="411480"/>
            <a:ext cx="8755452" cy="492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26B402C-7922-62D6-DA60-E1757C5DF14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2920" y="1259891"/>
            <a:ext cx="8746308" cy="3650437"/>
          </a:xfrm>
          <a:prstGeom prst="rect">
            <a:avLst/>
          </a:prstGeom>
        </p:spPr>
        <p:txBody>
          <a:bodyPr lIns="0" tIns="0" rIns="0" bIns="0"/>
          <a:lstStyle>
            <a:lvl1pPr marL="177800" indent="-173736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buSzPct val="120000"/>
              <a:tabLst/>
              <a:defRPr/>
            </a:lvl1pPr>
            <a:lvl2pPr marL="465138" indent="-173736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buFont typeface="Wingdings" pitchFamily="2" charset="2"/>
              <a:buChar char="§"/>
              <a:tabLst/>
              <a:defRPr/>
            </a:lvl2pPr>
            <a:lvl3pPr marL="692150" indent="-173736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tabLst/>
              <a:defRPr/>
            </a:lvl3pPr>
            <a:lvl4pPr marL="976313" indent="-176213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buSzPct val="120000"/>
              <a:buFont typeface="System Font Regular"/>
              <a:buChar char="‣"/>
              <a:tabLst/>
              <a:defRPr/>
            </a:lvl4pPr>
            <a:lvl5pPr marL="1262063" indent="-169863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tabLst/>
              <a:defRPr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8EED8EA-E962-0B7E-FBE2-DCF19023961F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02919" y="904443"/>
            <a:ext cx="8746309" cy="30009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Sub headline</a:t>
            </a:r>
          </a:p>
        </p:txBody>
      </p:sp>
    </p:spTree>
    <p:extLst>
      <p:ext uri="{BB962C8B-B14F-4D97-AF65-F5344CB8AC3E}">
        <p14:creationId xmlns:p14="http://schemas.microsoft.com/office/powerpoint/2010/main" val="4264940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_Subhead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2920" y="411480"/>
            <a:ext cx="8755452" cy="492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636EA-E015-5A39-CCC3-4ECB3B01F76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001768" y="1259891"/>
            <a:ext cx="4257040" cy="3650437"/>
          </a:xfrm>
          <a:prstGeom prst="rect">
            <a:avLst/>
          </a:prstGeom>
        </p:spPr>
        <p:txBody>
          <a:bodyPr lIns="0" tIns="0" rIns="0" bIns="0"/>
          <a:lstStyle>
            <a:lvl1pPr marL="177800" indent="-173736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buSzPct val="120000"/>
              <a:tabLst/>
              <a:defRPr/>
            </a:lvl1pPr>
            <a:lvl2pPr marL="465138" indent="-173736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buFont typeface="Wingdings" pitchFamily="2" charset="2"/>
              <a:buChar char="§"/>
              <a:tabLst/>
              <a:defRPr/>
            </a:lvl2pPr>
            <a:lvl3pPr marL="692150" indent="-173736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tabLst/>
              <a:defRPr/>
            </a:lvl3pPr>
            <a:lvl4pPr marL="976313" indent="-176213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buSzPct val="120000"/>
              <a:buFont typeface="System Font Regular"/>
              <a:buChar char="‣"/>
              <a:tabLst/>
              <a:defRPr/>
            </a:lvl4pPr>
            <a:lvl5pPr marL="1262063" indent="-169863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tabLst/>
              <a:defRPr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26B402C-7922-62D6-DA60-E1757C5DF14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2920" y="1259891"/>
            <a:ext cx="4257040" cy="3650437"/>
          </a:xfrm>
          <a:prstGeom prst="rect">
            <a:avLst/>
          </a:prstGeom>
        </p:spPr>
        <p:txBody>
          <a:bodyPr lIns="0" tIns="0" rIns="0" bIns="0"/>
          <a:lstStyle>
            <a:lvl1pPr marL="177800" indent="-173736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buSzPct val="120000"/>
              <a:tabLst/>
              <a:defRPr/>
            </a:lvl1pPr>
            <a:lvl2pPr marL="465138" indent="-173736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buFont typeface="Wingdings" pitchFamily="2" charset="2"/>
              <a:buChar char="§"/>
              <a:tabLst/>
              <a:defRPr/>
            </a:lvl2pPr>
            <a:lvl3pPr marL="692150" indent="-173736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tabLst/>
              <a:defRPr/>
            </a:lvl3pPr>
            <a:lvl4pPr marL="976313" indent="-176213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buSzPct val="120000"/>
              <a:buFont typeface="System Font Regular"/>
              <a:buChar char="‣"/>
              <a:tabLst/>
              <a:defRPr/>
            </a:lvl4pPr>
            <a:lvl5pPr marL="1262063" indent="-169863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tabLst/>
              <a:defRPr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8EED8EA-E962-0B7E-FBE2-DCF19023961F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02919" y="904443"/>
            <a:ext cx="8746309" cy="30009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Sub headline</a:t>
            </a:r>
          </a:p>
        </p:txBody>
      </p:sp>
    </p:spTree>
    <p:extLst>
      <p:ext uri="{BB962C8B-B14F-4D97-AF65-F5344CB8AC3E}">
        <p14:creationId xmlns:p14="http://schemas.microsoft.com/office/powerpoint/2010/main" val="987669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llets-NO SUB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821A411-1344-0204-1A86-209D853698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920" y="411480"/>
            <a:ext cx="8745728" cy="44663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Headline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B03F032-67E8-CFDE-E23A-4C6E4E12061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2920" y="950976"/>
            <a:ext cx="8746744" cy="3843999"/>
          </a:xfrm>
          <a:prstGeom prst="rect">
            <a:avLst/>
          </a:prstGeom>
        </p:spPr>
        <p:txBody>
          <a:bodyPr lIns="0" tIns="0" rIns="0" bIns="0"/>
          <a:lstStyle>
            <a:lvl1pPr marL="177800" indent="-173736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buSzPct val="120000"/>
              <a:tabLst/>
              <a:defRPr/>
            </a:lvl1pPr>
            <a:lvl2pPr marL="465138" indent="-173736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buFont typeface="Wingdings" pitchFamily="2" charset="2"/>
              <a:buChar char="§"/>
              <a:tabLst/>
              <a:defRPr/>
            </a:lvl2pPr>
            <a:lvl3pPr marL="692150" indent="-173736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tabLst/>
              <a:defRPr/>
            </a:lvl3pPr>
            <a:lvl4pPr marL="976313" indent="-176213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buSzPct val="120000"/>
              <a:buFont typeface="System Font Regular"/>
              <a:buChar char="‣"/>
              <a:tabLst/>
              <a:defRPr/>
            </a:lvl4pPr>
            <a:lvl5pPr marL="1262063" indent="-169863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tabLst/>
              <a:defRPr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043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-bullets-NO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2920" y="411480"/>
            <a:ext cx="8755452" cy="492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636EA-E015-5A39-CCC3-4ECB3B01F76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001768" y="950976"/>
            <a:ext cx="4257040" cy="3843999"/>
          </a:xfrm>
          <a:prstGeom prst="rect">
            <a:avLst/>
          </a:prstGeom>
        </p:spPr>
        <p:txBody>
          <a:bodyPr lIns="0" tIns="0" rIns="0" bIns="0"/>
          <a:lstStyle>
            <a:lvl1pPr marL="177800" indent="-173736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buSzPct val="120000"/>
              <a:tabLst/>
              <a:defRPr/>
            </a:lvl1pPr>
            <a:lvl2pPr marL="465138" indent="-173736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buFont typeface="Wingdings" pitchFamily="2" charset="2"/>
              <a:buChar char="§"/>
              <a:tabLst/>
              <a:defRPr/>
            </a:lvl2pPr>
            <a:lvl3pPr marL="692150" indent="-173736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tabLst/>
              <a:defRPr/>
            </a:lvl3pPr>
            <a:lvl4pPr marL="976313" indent="-176213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buSzPct val="120000"/>
              <a:buFont typeface="System Font Regular"/>
              <a:buChar char="‣"/>
              <a:tabLst/>
              <a:defRPr/>
            </a:lvl4pPr>
            <a:lvl5pPr marL="1262063" indent="-169863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tabLst/>
              <a:defRPr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26B402C-7922-62D6-DA60-E1757C5DF14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2920" y="950976"/>
            <a:ext cx="4257040" cy="3843999"/>
          </a:xfrm>
          <a:prstGeom prst="rect">
            <a:avLst/>
          </a:prstGeom>
        </p:spPr>
        <p:txBody>
          <a:bodyPr lIns="0" tIns="0" rIns="0" bIns="0"/>
          <a:lstStyle>
            <a:lvl1pPr marL="177800" indent="-173736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buSzPct val="120000"/>
              <a:tabLst/>
              <a:defRPr/>
            </a:lvl1pPr>
            <a:lvl2pPr marL="465138" indent="-173736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buFont typeface="Wingdings" pitchFamily="2" charset="2"/>
              <a:buChar char="§"/>
              <a:tabLst/>
              <a:defRPr/>
            </a:lvl2pPr>
            <a:lvl3pPr marL="692150" indent="-173736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tabLst/>
              <a:defRPr/>
            </a:lvl3pPr>
            <a:lvl4pPr marL="976313" indent="-176213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buSzPct val="120000"/>
              <a:buFont typeface="System Font Regular"/>
              <a:buChar char="‣"/>
              <a:tabLst/>
              <a:defRPr/>
            </a:lvl4pPr>
            <a:lvl5pPr marL="1262063" indent="-169863">
              <a:lnSpc>
                <a:spcPct val="110000"/>
              </a:lnSpc>
              <a:spcBef>
                <a:spcPts val="800"/>
              </a:spcBef>
              <a:buClr>
                <a:schemeClr val="accent1"/>
              </a:buClr>
              <a:tabLst/>
              <a:defRPr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2982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082109-83EE-F661-E288-4E2F4B3307E4}"/>
              </a:ext>
            </a:extLst>
          </p:cNvPr>
          <p:cNvSpPr/>
          <p:nvPr userDrawn="1"/>
        </p:nvSpPr>
        <p:spPr>
          <a:xfrm>
            <a:off x="0" y="0"/>
            <a:ext cx="9753600" cy="54864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DA3C615F-42D5-0CDE-120F-3E9BAC098E09}"/>
              </a:ext>
            </a:extLst>
          </p:cNvPr>
          <p:cNvSpPr/>
          <p:nvPr userDrawn="1"/>
        </p:nvSpPr>
        <p:spPr>
          <a:xfrm rot="1789865">
            <a:off x="98466" y="-1844865"/>
            <a:ext cx="11190387" cy="6327084"/>
          </a:xfrm>
          <a:custGeom>
            <a:avLst/>
            <a:gdLst>
              <a:gd name="connsiteX0" fmla="*/ 0 w 11190387"/>
              <a:gd name="connsiteY0" fmla="*/ 4851876 h 6327084"/>
              <a:gd name="connsiteX1" fmla="*/ 8461206 w 11190387"/>
              <a:gd name="connsiteY1" fmla="*/ 0 h 6327084"/>
              <a:gd name="connsiteX2" fmla="*/ 11190387 w 11190387"/>
              <a:gd name="connsiteY2" fmla="*/ 4759428 h 6327084"/>
              <a:gd name="connsiteX3" fmla="*/ 8456545 w 11190387"/>
              <a:gd name="connsiteY3" fmla="*/ 6327084 h 6327084"/>
              <a:gd name="connsiteX4" fmla="*/ 845923 w 11190387"/>
              <a:gd name="connsiteY4" fmla="*/ 6327084 h 6327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0387" h="6327084">
                <a:moveTo>
                  <a:pt x="0" y="4851876"/>
                </a:moveTo>
                <a:lnTo>
                  <a:pt x="8461206" y="0"/>
                </a:lnTo>
                <a:lnTo>
                  <a:pt x="11190387" y="4759428"/>
                </a:lnTo>
                <a:lnTo>
                  <a:pt x="8456545" y="6327084"/>
                </a:lnTo>
                <a:lnTo>
                  <a:pt x="845923" y="6327084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  <a:lumMod val="2000"/>
                </a:schemeClr>
              </a:gs>
              <a:gs pos="100000">
                <a:srgbClr val="7030A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EDF988-910A-ECFB-BA74-00160E085B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"/>
          </a:blip>
          <a:srcRect r="12350"/>
          <a:stretch>
            <a:fillRect/>
          </a:stretch>
        </p:blipFill>
        <p:spPr>
          <a:xfrm>
            <a:off x="6724999" y="978696"/>
            <a:ext cx="3028601" cy="4507704"/>
          </a:xfrm>
          <a:custGeom>
            <a:avLst/>
            <a:gdLst>
              <a:gd name="connsiteX0" fmla="*/ 0 w 3028601"/>
              <a:gd name="connsiteY0" fmla="*/ 0 h 4507704"/>
              <a:gd name="connsiteX1" fmla="*/ 3028601 w 3028601"/>
              <a:gd name="connsiteY1" fmla="*/ 0 h 4507704"/>
              <a:gd name="connsiteX2" fmla="*/ 3028601 w 3028601"/>
              <a:gd name="connsiteY2" fmla="*/ 4507704 h 4507704"/>
              <a:gd name="connsiteX3" fmla="*/ 0 w 3028601"/>
              <a:gd name="connsiteY3" fmla="*/ 4507704 h 4507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8601" h="4507704">
                <a:moveTo>
                  <a:pt x="0" y="0"/>
                </a:moveTo>
                <a:lnTo>
                  <a:pt x="3028601" y="0"/>
                </a:lnTo>
                <a:lnTo>
                  <a:pt x="3028601" y="4507704"/>
                </a:lnTo>
                <a:lnTo>
                  <a:pt x="0" y="4507704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729297"/>
            <a:ext cx="6679700" cy="1375409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243322"/>
            <a:ext cx="6679700" cy="108270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92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365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ECAFBF-CA93-9C8B-AD59-6EA2F99112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8654" y="1518545"/>
            <a:ext cx="3230396" cy="35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018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082109-83EE-F661-E288-4E2F4B3307E4}"/>
              </a:ext>
            </a:extLst>
          </p:cNvPr>
          <p:cNvSpPr/>
          <p:nvPr userDrawn="1"/>
        </p:nvSpPr>
        <p:spPr>
          <a:xfrm>
            <a:off x="0" y="0"/>
            <a:ext cx="9753600" cy="54864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DA3C615F-42D5-0CDE-120F-3E9BAC098E09}"/>
              </a:ext>
            </a:extLst>
          </p:cNvPr>
          <p:cNvSpPr/>
          <p:nvPr userDrawn="1"/>
        </p:nvSpPr>
        <p:spPr>
          <a:xfrm rot="1789865">
            <a:off x="98466" y="-1844865"/>
            <a:ext cx="11190387" cy="6327084"/>
          </a:xfrm>
          <a:custGeom>
            <a:avLst/>
            <a:gdLst>
              <a:gd name="connsiteX0" fmla="*/ 0 w 11190387"/>
              <a:gd name="connsiteY0" fmla="*/ 4851876 h 6327084"/>
              <a:gd name="connsiteX1" fmla="*/ 8461206 w 11190387"/>
              <a:gd name="connsiteY1" fmla="*/ 0 h 6327084"/>
              <a:gd name="connsiteX2" fmla="*/ 11190387 w 11190387"/>
              <a:gd name="connsiteY2" fmla="*/ 4759428 h 6327084"/>
              <a:gd name="connsiteX3" fmla="*/ 8456545 w 11190387"/>
              <a:gd name="connsiteY3" fmla="*/ 6327084 h 6327084"/>
              <a:gd name="connsiteX4" fmla="*/ 845923 w 11190387"/>
              <a:gd name="connsiteY4" fmla="*/ 6327084 h 6327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0387" h="6327084">
                <a:moveTo>
                  <a:pt x="0" y="4851876"/>
                </a:moveTo>
                <a:lnTo>
                  <a:pt x="8461206" y="0"/>
                </a:lnTo>
                <a:lnTo>
                  <a:pt x="11190387" y="4759428"/>
                </a:lnTo>
                <a:lnTo>
                  <a:pt x="8456545" y="6327084"/>
                </a:lnTo>
                <a:lnTo>
                  <a:pt x="845923" y="6327084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  <a:lumMod val="2000"/>
                </a:schemeClr>
              </a:gs>
              <a:gs pos="100000">
                <a:schemeClr val="accent6">
                  <a:alpha val="57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4360" y="1729297"/>
            <a:ext cx="6679700" cy="1375409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99200F-422D-FC02-C4BC-9DCEC1960D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"/>
          </a:blip>
          <a:srcRect r="12350"/>
          <a:stretch>
            <a:fillRect/>
          </a:stretch>
        </p:blipFill>
        <p:spPr>
          <a:xfrm>
            <a:off x="6724999" y="978696"/>
            <a:ext cx="3028601" cy="4507704"/>
          </a:xfrm>
          <a:custGeom>
            <a:avLst/>
            <a:gdLst>
              <a:gd name="connsiteX0" fmla="*/ 0 w 3028601"/>
              <a:gd name="connsiteY0" fmla="*/ 0 h 4507704"/>
              <a:gd name="connsiteX1" fmla="*/ 3028601 w 3028601"/>
              <a:gd name="connsiteY1" fmla="*/ 0 h 4507704"/>
              <a:gd name="connsiteX2" fmla="*/ 3028601 w 3028601"/>
              <a:gd name="connsiteY2" fmla="*/ 4507704 h 4507704"/>
              <a:gd name="connsiteX3" fmla="*/ 0 w 3028601"/>
              <a:gd name="connsiteY3" fmla="*/ 4507704 h 4507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8601" h="4507704">
                <a:moveTo>
                  <a:pt x="0" y="0"/>
                </a:moveTo>
                <a:lnTo>
                  <a:pt x="3028601" y="0"/>
                </a:lnTo>
                <a:lnTo>
                  <a:pt x="3028601" y="4507704"/>
                </a:lnTo>
                <a:lnTo>
                  <a:pt x="0" y="4507704"/>
                </a:ln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219DEC-A59B-CC1E-EAB7-E4A82D84DD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8654" y="1518545"/>
            <a:ext cx="3230396" cy="35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672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2710120-6856-7D68-BAB9-2E0ED60119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12928" y="5078428"/>
            <a:ext cx="906272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D8DCE4B-2ECF-C858-0F38-8459E176EDA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493776" y="5074920"/>
            <a:ext cx="1940561" cy="2116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D869AE2-0849-C0EB-4778-FE64FE45AE26}"/>
              </a:ext>
            </a:extLst>
          </p:cNvPr>
          <p:cNvSpPr txBox="1"/>
          <p:nvPr userDrawn="1"/>
        </p:nvSpPr>
        <p:spPr>
          <a:xfrm>
            <a:off x="5865640" y="5136328"/>
            <a:ext cx="3394184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457200" marR="0" lvl="1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spc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Bassett Healthcare Network. All rights reserved.  |  </a:t>
            </a:r>
            <a:fld id="{2F3E83EE-E98D-C944-9430-1E1A2705ED68}" type="slidenum">
              <a:rPr lang="en-US" sz="900" smtClean="0"/>
              <a:pPr marL="457200" marR="0" lvl="1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/>
          </a:p>
          <a:p>
            <a:pPr lvl="1" algn="r"/>
            <a:endParaRPr lang="en-US" sz="700" spc="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ECE3305-5423-243D-3D5A-503AFA55E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36" y="407971"/>
            <a:ext cx="8745728" cy="44663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Title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3FAF2C-3565-AB34-478D-3D517C76ED68}"/>
              </a:ext>
            </a:extLst>
          </p:cNvPr>
          <p:cNvSpPr/>
          <p:nvPr userDrawn="1"/>
        </p:nvSpPr>
        <p:spPr>
          <a:xfrm>
            <a:off x="0" y="0"/>
            <a:ext cx="9753600" cy="197327"/>
          </a:xfrm>
          <a:prstGeom prst="rect">
            <a:avLst/>
          </a:prstGeom>
          <a:gradFill>
            <a:gsLst>
              <a:gs pos="0">
                <a:schemeClr val="accent1"/>
              </a:gs>
              <a:gs pos="48000">
                <a:schemeClr val="accent1"/>
              </a:gs>
              <a:gs pos="86000">
                <a:schemeClr val="accent4">
                  <a:alpha val="71781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826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33" r:id="rId2"/>
    <p:sldLayoutId id="2147483732" r:id="rId3"/>
    <p:sldLayoutId id="2147483728" r:id="rId4"/>
    <p:sldLayoutId id="2147483729" r:id="rId5"/>
    <p:sldLayoutId id="2147483721" r:id="rId6"/>
    <p:sldLayoutId id="2147483727" r:id="rId7"/>
  </p:sldLayoutIdLst>
  <p:hf hdr="0" dt="0"/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82880" indent="-182880" algn="l" defTabSz="73152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486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801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64592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01168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bassetthealth.sharepoint.com/:x:/s/CommunityHealthNavigation-AdminTeam/IQAX1ev7WckURaHO39qsru5jAahM2a_Jg7dL0lL82flGey0?e=idhvl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vphealthcare.com/about/events#event%20month=October%202026&amp;event%20types=Living%20Well&amp;event%20meetup%20type=Virtual&amp;e=1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bassetthealth.sharepoint.com/:x:/s/CommunityHealthNavigation-AdminTeam/IQA7pvD3R6-9SZpYPyIBMA4IAZyblb9f5Ewr1gig3wU_Y08?e=h6zc5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bassetthealth.sharepoint.com/:b:/s/CommunityHealthNavigation-AdminTeam/IQCXq-dg29CHRIEeNhEFGwocAZfGX0hEg4P9PWV2NJpKJ8Y?e=7yz0FB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bassetthealth.sharepoint.com/:p:/s/CommunityHealthNavigation-AdminTeam/IQDhNvuIdCEkTKSCIxWqNfGwAbmANidRMboryMvJK9bAVKw?e=DxhzHt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E9BB3B3-3956-D7F1-2107-A17F2DFB57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Bassett Health Home Network Meeting </a:t>
            </a:r>
            <a:br>
              <a:rPr lang="en-US" dirty="0"/>
            </a:br>
            <a:r>
              <a:rPr lang="en-US" dirty="0"/>
              <a:t>9/16/26</a:t>
            </a:r>
          </a:p>
        </p:txBody>
      </p:sp>
    </p:spTree>
    <p:extLst>
      <p:ext uri="{BB962C8B-B14F-4D97-AF65-F5344CB8AC3E}">
        <p14:creationId xmlns:p14="http://schemas.microsoft.com/office/powerpoint/2010/main" val="2804798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5CB1C-C909-D837-E6E6-BD7BA4005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87383-39FD-9EBE-BD55-DF8E76B4C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Updates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A20D7F-EBBC-71CB-6EE1-D9BE48B38D8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02920" y="1453117"/>
            <a:ext cx="8746308" cy="3457211"/>
          </a:xfrm>
        </p:spPr>
        <p:txBody>
          <a:bodyPr/>
          <a:lstStyle/>
          <a:p>
            <a:pPr marL="4064" indent="0">
              <a:buNone/>
            </a:pPr>
            <a:r>
              <a:rPr lang="en-US" dirty="0"/>
              <a:t>Guide to Edits</a:t>
            </a:r>
          </a:p>
          <a:p>
            <a:pPr marL="4064" indent="0">
              <a:buNone/>
            </a:pPr>
            <a:r>
              <a:rPr lang="en-US" altLang="en-US" dirty="0">
                <a:hlinkClick r:id="rId2"/>
              </a:rPr>
              <a:t>BCHN009_Guide_to_Edits_8.28.2026.xlsx</a:t>
            </a:r>
            <a:endParaRPr lang="en-US" alt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r>
              <a:rPr lang="en-US" dirty="0"/>
              <a:t> </a:t>
            </a:r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5ED2E8-9B50-DB02-619A-6FBC50056DB6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en-US" dirty="0"/>
              <a:t>BCHN009 – Use of Health Home Consents and the Provision of Access and Sharing of Member’s PHI</a:t>
            </a:r>
          </a:p>
        </p:txBody>
      </p:sp>
    </p:spTree>
    <p:extLst>
      <p:ext uri="{BB962C8B-B14F-4D97-AF65-F5344CB8AC3E}">
        <p14:creationId xmlns:p14="http://schemas.microsoft.com/office/powerpoint/2010/main" val="2446031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5CB1C-C909-D837-E6E6-BD7BA4005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87383-39FD-9EBE-BD55-DF8E76B4C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Updates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A20D7F-EBBC-71CB-6EE1-D9BE48B38D87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5ED2E8-9B50-DB02-619A-6FBC50056DB6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02919" y="904443"/>
            <a:ext cx="8746309" cy="379514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Refresher Training for September 22</a:t>
            </a:r>
            <a:r>
              <a:rPr lang="en-US" baseline="30000" dirty="0"/>
              <a:t>nd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Please send any topic areas to the Bassett Health Home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00" dirty="0">
                <a:latin typeface="Arial"/>
                <a:cs typeface="Arial"/>
              </a:rPr>
              <a:t>Current Topic areas include;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000" dirty="0">
                <a:latin typeface="Arial"/>
                <a:cs typeface="Arial"/>
              </a:rPr>
              <a:t>Website Walk through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000" dirty="0">
                <a:latin typeface="Arial"/>
                <a:cs typeface="Arial"/>
              </a:rPr>
              <a:t>Naming Convention	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000" dirty="0">
                <a:latin typeface="Arial"/>
                <a:cs typeface="Arial"/>
              </a:rPr>
              <a:t>HH+ Status Change Requirements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000" dirty="0">
                <a:latin typeface="Arial"/>
                <a:cs typeface="Arial"/>
              </a:rPr>
              <a:t>DOH- 5055 Form and Policy Update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Excellus and Aids Institute Trainings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MVP Training Opportunities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/>
                <a:cs typeface="Arial"/>
              </a:rPr>
              <a:t>Training for members and non members</a:t>
            </a:r>
          </a:p>
          <a:p>
            <a:pPr lvl="1"/>
            <a:r>
              <a:rPr lang="en-US" sz="1000" b="0" dirty="0">
                <a:latin typeface="Arial"/>
                <a:cs typeface="Arial"/>
                <a:hlinkClick r:id="rId2"/>
              </a:rPr>
              <a:t>https://www.mvphealthcare.com/about/events#event%20month=October%202026&amp;event%20types=Living%20Well&amp;event%20meetup%20type=Virtual&amp;e=10</a:t>
            </a:r>
            <a:endParaRPr lang="en-US" sz="1000"/>
          </a:p>
          <a:p>
            <a:pPr lvl="1"/>
            <a:endParaRPr lang="en-US" sz="1600" b="0" dirty="0">
              <a:latin typeface="Arial"/>
              <a:cs typeface="Arial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/>
                <a:cs typeface="Arial"/>
              </a:rPr>
              <a:t>Closing Gaps in Care – Save the Date October 5</a:t>
            </a:r>
            <a:r>
              <a:rPr lang="en-US" sz="1600" baseline="30000" dirty="0">
                <a:latin typeface="Arial"/>
                <a:cs typeface="Arial"/>
              </a:rPr>
              <a:t>th</a:t>
            </a:r>
            <a:r>
              <a:rPr lang="en-US" sz="1600" dirty="0">
                <a:latin typeface="Arial"/>
                <a:cs typeface="Arial"/>
              </a:rPr>
              <a:t> &amp; 12</a:t>
            </a:r>
            <a:r>
              <a:rPr lang="en-US" sz="1600" baseline="30000" dirty="0">
                <a:latin typeface="Arial"/>
                <a:cs typeface="Arial"/>
              </a:rPr>
              <a:t>th</a:t>
            </a:r>
            <a:r>
              <a:rPr lang="en-US" sz="1600" dirty="0">
                <a:latin typeface="Arial"/>
                <a:cs typeface="Arial"/>
              </a:rPr>
              <a:t> from 1-2pm </a:t>
            </a:r>
          </a:p>
          <a:p>
            <a:pPr lvl="1"/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Yearly Training Requirement Reminder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19435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5CB1C-C909-D837-E6E6-BD7BA4005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87383-39FD-9EBE-BD55-DF8E76B4C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GAPS in Care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A20D7F-EBBC-71CB-6EE1-D9BE48B38D87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5ED2E8-9B50-DB02-619A-6FBC50056DB6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02919" y="904443"/>
            <a:ext cx="8746309" cy="3795148"/>
          </a:xfrm>
        </p:spPr>
        <p:txBody>
          <a:bodyPr/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Updated Quarterly in Netsmart Starting in October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Netsmart there may be GAPs that duplicate.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Importance of HEDIS Measures in Designation-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Domain 2- 20% of our overall designation score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Hedis</a:t>
            </a:r>
            <a:r>
              <a:rPr lang="en-US" sz="1600" dirty="0"/>
              <a:t> Measures account for 20% of weighting in that category</a:t>
            </a:r>
          </a:p>
        </p:txBody>
      </p:sp>
    </p:spTree>
    <p:extLst>
      <p:ext uri="{BB962C8B-B14F-4D97-AF65-F5344CB8AC3E}">
        <p14:creationId xmlns:p14="http://schemas.microsoft.com/office/powerpoint/2010/main" val="528979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5CB1C-C909-D837-E6E6-BD7BA4005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87383-39FD-9EBE-BD55-DF8E76B4C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DOH Updates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A20D7F-EBBC-71CB-6EE1-D9BE48B38D87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5ED2E8-9B50-DB02-619A-6FBC50056DB6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02920" y="904443"/>
            <a:ext cx="8746308" cy="41704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Designation Updates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CMA Survey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EHR reliability and Workflow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Predictable communication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Ongoing practical training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Collaborative case support</a:t>
            </a: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EOP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lvl="1"/>
            <a:endParaRPr lang="en-US" i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CD30761-A52D-43A8-819A-C7B19FA80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1490" y="2810140"/>
            <a:ext cx="63935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9.16.26 Network Meeting EOP slide.xlsx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985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445B0-EA46-4064-A5EA-88E368960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6F1FC-2DD7-480F-BA3F-5DC93AF050B1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 marL="285750" indent="-285750"/>
            <a:endParaRPr lang="en-US" dirty="0"/>
          </a:p>
          <a:p>
            <a:pPr marL="285750" indent="-285750"/>
            <a:r>
              <a:rPr lang="en-US" dirty="0"/>
              <a:t>DOH MCO Workgroup</a:t>
            </a:r>
          </a:p>
          <a:p>
            <a:pPr marL="0" indent="0">
              <a:buNone/>
            </a:pPr>
            <a:r>
              <a:rPr lang="en-US" altLang="en-US" dirty="0">
                <a:hlinkClick r:id="rId2"/>
              </a:rPr>
              <a:t>DOH MCO workgroup slides for 9.16.26 Meeting.pdf</a:t>
            </a:r>
            <a:endParaRPr lang="en-US" altLang="en-US" dirty="0"/>
          </a:p>
          <a:p>
            <a:pPr marL="0" indent="0">
              <a:buNone/>
            </a:pPr>
            <a:endParaRPr lang="en-US" dirty="0"/>
          </a:p>
          <a:p>
            <a:pPr marL="285750" indent="-285750"/>
            <a:endParaRPr lang="en-US" dirty="0"/>
          </a:p>
          <a:p>
            <a:pPr marL="285750" indent="-285750"/>
            <a:r>
              <a:rPr lang="en-US" dirty="0"/>
              <a:t>DOH Office Hours 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B1BB88-B2E2-4FEC-886D-B95DC2368830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749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4C9AFCB-33BE-4F80-90BA-1EF2428AF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HH Coalition Updates</a:t>
            </a:r>
            <a:br>
              <a:rPr lang="en-US" dirty="0"/>
            </a:b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3B22F0-9B6D-46B6-850C-0AE428103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56" y="3212167"/>
            <a:ext cx="8746744" cy="3843999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3472418B-A5D5-4992-937F-03EB95D0F4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936" y="2261191"/>
            <a:ext cx="975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Health Home Coalition Full Membership 9.4.2026.pptx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094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5CB1C-C909-D837-E6E6-BD7BA4005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87383-39FD-9EBE-BD55-DF8E76B4C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HH Updates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A20D7F-EBBC-71CB-6EE1-D9BE48B38D87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5ED2E8-9B50-DB02-619A-6FBC50056DB6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02920" y="904443"/>
            <a:ext cx="8746308" cy="41704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Referral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NetSmart</a:t>
            </a:r>
            <a:r>
              <a:rPr lang="en-US" dirty="0"/>
              <a:t> Administrative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Bassett Health Home Email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Email Subject Line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New Meeting Schedule 	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Monthly Network Meetings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Quarterly QMP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Quarterly Quality Meetings with each CMA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Monthly Case Conferences with each CMA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Bi-Weekly Office Hours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187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5CB1C-C909-D837-E6E6-BD7BA4005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87383-39FD-9EBE-BD55-DF8E76B4C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Process Update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A20D7F-EBBC-71CB-6EE1-D9BE48B38D87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  <a:p>
            <a:pPr marL="4064" indent="0">
              <a:buNone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5ED2E8-9B50-DB02-619A-6FBC50056DB6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02920" y="904443"/>
            <a:ext cx="8746308" cy="41704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New Quality Process – Estimated start 1/1/2027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CMA Quality Checks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Health Home Spot Checks</a:t>
            </a:r>
          </a:p>
          <a:p>
            <a:r>
              <a:rPr lang="en-US" dirty="0"/>
              <a:t>	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346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C500A8-F7F3-4F3C-B9DC-7B11E27B5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64" indent="0" algn="ctr">
              <a:buNone/>
            </a:pPr>
            <a:endParaRPr lang="en-US" sz="2800" dirty="0"/>
          </a:p>
          <a:p>
            <a:pPr marL="4064" indent="0" algn="ctr">
              <a:buNone/>
            </a:pPr>
            <a:endParaRPr lang="en-US" sz="2800" dirty="0"/>
          </a:p>
          <a:p>
            <a:pPr marL="4064" indent="0" algn="ctr">
              <a:buNone/>
            </a:pPr>
            <a:endParaRPr lang="en-US" sz="2800" dirty="0"/>
          </a:p>
          <a:p>
            <a:pPr marL="4064" indent="0" algn="ctr">
              <a:buNone/>
            </a:pPr>
            <a:r>
              <a:rPr lang="en-US" sz="2800" dirty="0"/>
              <a:t>Open Forum</a:t>
            </a:r>
          </a:p>
        </p:txBody>
      </p:sp>
    </p:spTree>
    <p:extLst>
      <p:ext uri="{BB962C8B-B14F-4D97-AF65-F5344CB8AC3E}">
        <p14:creationId xmlns:p14="http://schemas.microsoft.com/office/powerpoint/2010/main" val="3391089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ACA4A-5CF9-E74B-0163-6A4CCE448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355214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assett Blu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5893"/>
      </a:accent1>
      <a:accent2>
        <a:srgbClr val="003C78"/>
      </a:accent2>
      <a:accent3>
        <a:srgbClr val="50B3E9"/>
      </a:accent3>
      <a:accent4>
        <a:srgbClr val="18C6D6"/>
      </a:accent4>
      <a:accent5>
        <a:srgbClr val="FFB323"/>
      </a:accent5>
      <a:accent6>
        <a:srgbClr val="79B700"/>
      </a:accent6>
      <a:hlink>
        <a:srgbClr val="0563C1"/>
      </a:hlink>
      <a:folHlink>
        <a:srgbClr val="824BB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3BCD8E78BAEA4D930F9A028986A412" ma:contentTypeVersion="12" ma:contentTypeDescription="Create a new document." ma:contentTypeScope="" ma:versionID="cc76315646cc1ba90d2812c8dcfcb543">
  <xsd:schema xmlns:xsd="http://www.w3.org/2001/XMLSchema" xmlns:xs="http://www.w3.org/2001/XMLSchema" xmlns:p="http://schemas.microsoft.com/office/2006/metadata/properties" xmlns:ns1="http://schemas.microsoft.com/sharepoint/v3" xmlns:ns2="e011f261-7276-43a3-889f-a65c9e143247" xmlns:ns3="c1160aca-a397-4700-afcc-4b7e3b721810" targetNamespace="http://schemas.microsoft.com/office/2006/metadata/properties" ma:root="true" ma:fieldsID="69967fc84e84cd21005f679f8c8c0a62" ns1:_="" ns2:_="" ns3:_="">
    <xsd:import namespace="http://schemas.microsoft.com/sharepoint/v3"/>
    <xsd:import namespace="e011f261-7276-43a3-889f-a65c9e143247"/>
    <xsd:import namespace="c1160aca-a397-4700-afcc-4b7e3b7218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1:_ip_UnifiedCompliancePolicyProperties" minOccurs="0"/>
                <xsd:element ref="ns1:_ip_UnifiedCompliancePolicyUIAction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11f261-7276-43a3-889f-a65c9e1432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160aca-a397-4700-afcc-4b7e3b72181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269827AA-0850-470D-BA50-B24F0BAE9A5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BF56B2-B594-4B8B-BD72-16E3582F39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011f261-7276-43a3-889f-a65c9e143247"/>
    <ds:schemaRef ds:uri="c1160aca-a397-4700-afcc-4b7e3b7218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E92B389-D5E4-41BE-8A56-C5FE40405FE3}">
  <ds:schemaRefs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2006/documentManagement/types"/>
    <ds:schemaRef ds:uri="027773b1-41c5-4d25-accb-fbaa85827a16"/>
    <ds:schemaRef ds:uri="http://schemas.microsoft.com/sharepoint/v3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d282df3a-69a5-422d-86c6-c79334886e98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13ee2bef-ef13-4e12-b32c-9f82d530e95f}" enabled="1" method="Standard" siteId="{71533e4c-2518-4d48-b4f0-9507733edf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991</TotalTime>
  <Words>310</Words>
  <Application>Microsoft Office PowerPoint</Application>
  <PresentationFormat>Custom</PresentationFormat>
  <Paragraphs>113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System Font Regular</vt:lpstr>
      <vt:lpstr>Wingdings</vt:lpstr>
      <vt:lpstr>Office Theme</vt:lpstr>
      <vt:lpstr>Bassett Health Home Network Meeting  9/16/26</vt:lpstr>
      <vt:lpstr>Policy Updates </vt:lpstr>
      <vt:lpstr>Training Updates</vt:lpstr>
      <vt:lpstr>GAPS in Care</vt:lpstr>
      <vt:lpstr>DOH Updates</vt:lpstr>
      <vt:lpstr>PowerPoint Presentation</vt:lpstr>
      <vt:lpstr>HH Coalition Updates </vt:lpstr>
      <vt:lpstr>Other HH Updates</vt:lpstr>
      <vt:lpstr>Quality Process Update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BHN_PPT_Internal Template_250314</dc:title>
  <dc:creator>Matthew Spangler</dc:creator>
  <cp:lastModifiedBy>Lamp, Bridget</cp:lastModifiedBy>
  <cp:revision>361</cp:revision>
  <dcterms:created xsi:type="dcterms:W3CDTF">2025-02-06T16:15:46Z</dcterms:created>
  <dcterms:modified xsi:type="dcterms:W3CDTF">2026-09-16T19:25:47Z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0x010100B83BCD8E78BAEA4D930F9A028986A412</vt:lpwstr>
  </property>
  <property fmtid="{D5CDD505-2E9C-101B-9397-08002B2CF9AE}" pid="3" name="_dlc_DocIdItemGuid">
    <vt:lpwstr>53e5834b-b1e5-4364-9d70-83f938cb4e2f</vt:lpwstr>
  </property>
</Properties>
</file>